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99"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Lst>
  <p:sldSz cx="9144000" cy="5143500" type="screen16x9"/>
  <p:notesSz cx="6858000" cy="9144000"/>
  <p:embeddedFontLst>
    <p:embeddedFont>
      <p:font typeface="Lato" panose="020F0502020204030203" pitchFamily="34" charset="0"/>
      <p:regular r:id="rId47"/>
      <p:bold r:id="rId48"/>
      <p:italic r:id="rId49"/>
      <p:boldItalic r:id="rId50"/>
    </p:embeddedFont>
    <p:embeddedFont>
      <p:font typeface="Lato Black" panose="020F0502020204030203" pitchFamily="34" charset="0"/>
      <p:bold r:id="rId51"/>
      <p:boldItalic r:id="rId52"/>
    </p:embeddedFont>
    <p:embeddedFont>
      <p:font typeface="Pacifico" panose="020B0604020202020204" charset="0"/>
      <p:regular r:id="rId53"/>
    </p:embeddedFont>
    <p:embeddedFont>
      <p:font typeface="Raleway" pitchFamily="2" charset="0"/>
      <p:regular r:id="rId54"/>
      <p:bold r:id="rId55"/>
      <p:italic r:id="rId56"/>
      <p:boldItalic r:id="rId57"/>
    </p:embeddedFont>
    <p:embeddedFont>
      <p:font typeface="Raleway Black" pitchFamily="2" charset="0"/>
      <p:bold r:id="rId58"/>
      <p:boldItalic r:id="rId59"/>
    </p:embeddedFont>
    <p:embeddedFont>
      <p:font typeface="Raleway ExtraBold" pitchFamily="2" charset="0"/>
      <p:bold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8BDE82-FC43-40EA-A579-C137B879AAB6}">
  <a:tblStyle styleId="{718BDE82-FC43-40EA-A579-C137B879AAB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1" d="100"/>
          <a:sy n="91" d="100"/>
        </p:scale>
        <p:origin x="786"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6716791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06716791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0312f8b956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0312f8b956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0312f8b956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0312f8b956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067167917a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067167917a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0312f8b956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0312f8b956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055589838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055589838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055589838d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055589838d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055589838d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055589838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055589838d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055589838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312f8b956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0312f8b956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312f8b956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312f8b956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0559e2d46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0559e2d46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0559e2d46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0559e2d46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0559e2d46c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0559e2d46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0559e2d46c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0559e2d46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0559e2d46c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10559e2d46c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0312f8b956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0312f8b956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055589838d_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055589838d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055589838d_8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055589838d_8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055589838d_8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055589838d_8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055589838d_8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055589838d_8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0312f8b956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0312f8b956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055589838d_8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055589838d_8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055589838d_8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055589838d_8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055589838d_8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055589838d_8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031dec28d4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031dec28d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067167917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06716791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067167917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067167917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067167917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1067167917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067167917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1067167917a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067167917a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067167917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067167917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067167917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0312f8b956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0312f8b956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067167917a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067167917a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067167917a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1067167917a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031dec28d4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031dec28d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10312f8b956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10312f8b956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0312f8b956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0312f8b956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067167917a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067167917a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055589838d_8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055589838d_8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055589838d_8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055589838d_8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055589838d_8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055589838d_8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www.tme.eu/Document/004105658202ef89808bba102ca4bf3f/POLOLU-1248.pdf"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4.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hyperlink" Target="https://datasheetspdf.com/pdf/1415405/Vernier/pH-Sensor/1" TargetMode="Externa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hyperlink" Target="https://pdf1.alldatasheet.com/datasheet-pdf/view/58481/DALLAS/DS1307.html" TargetMode="Externa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www.electroschematics.com/wp-content/uploads/2015/02/esp8266-datasheet.pdf"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www.handsontec.com/dataspecs/GA12-N20.pdf"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hyperlink" Target="https://cdn-shop.adafruit.com/datasheets/l293d.pdf"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cdn.sparkfun.com/datasheets/Sensors/ForceFlex/hx711_english.pdf"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hyperlink" Target="https://www.electronicoscaldas.com/datasheet/YZC-131A.pdf"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841575" y="2485675"/>
            <a:ext cx="7688100" cy="995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latin typeface="Lato Black" panose="020F0502020204030203" pitchFamily="34" charset="0"/>
                <a:ea typeface="Lato Black" panose="020F0502020204030203" pitchFamily="34" charset="0"/>
                <a:cs typeface="Lato Black" panose="020F0502020204030203" pitchFamily="34" charset="0"/>
                <a:sym typeface="Pacifico"/>
              </a:rPr>
              <a:t>Smart Shrimp Farming</a:t>
            </a:r>
            <a:endParaRPr dirty="0">
              <a:latin typeface="Lato Black" panose="020F0502020204030203" pitchFamily="34" charset="0"/>
              <a:ea typeface="Lato Black" panose="020F0502020204030203" pitchFamily="34" charset="0"/>
              <a:cs typeface="Lato Black" panose="020F0502020204030203" pitchFamily="34" charset="0"/>
              <a:sym typeface="Pacifico"/>
            </a:endParaRPr>
          </a:p>
          <a:p>
            <a:pPr marL="0" lvl="0" indent="0" algn="ctr" rtl="0">
              <a:spcBef>
                <a:spcPts val="0"/>
              </a:spcBef>
              <a:spcAft>
                <a:spcPts val="0"/>
              </a:spcAft>
              <a:buNone/>
            </a:pPr>
            <a:endParaRPr dirty="0">
              <a:latin typeface="Times New Roman"/>
              <a:ea typeface="Times New Roman"/>
              <a:cs typeface="Times New Roman"/>
              <a:sym typeface="Times New Roman"/>
            </a:endParaRPr>
          </a:p>
        </p:txBody>
      </p:sp>
      <p:sp>
        <p:nvSpPr>
          <p:cNvPr id="87" name="Google Shape;87;p13"/>
          <p:cNvSpPr txBox="1">
            <a:spLocks noGrp="1"/>
          </p:cNvSpPr>
          <p:nvPr>
            <p:ph type="subTitle" idx="1"/>
          </p:nvPr>
        </p:nvSpPr>
        <p:spPr>
          <a:xfrm>
            <a:off x="171300" y="800700"/>
            <a:ext cx="8801400" cy="1214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100" dirty="0">
                <a:latin typeface="Lato Black"/>
                <a:ea typeface="Lato Black"/>
                <a:cs typeface="Lato Black"/>
                <a:sym typeface="Lato Black"/>
              </a:rPr>
              <a:t>IN 1900 (ICT Project)</a:t>
            </a:r>
            <a:endParaRPr sz="2100" dirty="0">
              <a:latin typeface="Lato Black"/>
              <a:ea typeface="Lato Black"/>
              <a:cs typeface="Lato Black"/>
              <a:sym typeface="Lato Black"/>
            </a:endParaRPr>
          </a:p>
          <a:p>
            <a:pPr marL="0" lvl="0" indent="0" algn="ctr" rtl="0">
              <a:spcBef>
                <a:spcPts val="0"/>
              </a:spcBef>
              <a:spcAft>
                <a:spcPts val="0"/>
              </a:spcAft>
              <a:buNone/>
            </a:pPr>
            <a:endParaRPr sz="2100" dirty="0">
              <a:latin typeface="Lato Black"/>
              <a:ea typeface="Lato Black"/>
              <a:cs typeface="Lato Black"/>
              <a:sym typeface="Lato Black"/>
            </a:endParaRPr>
          </a:p>
          <a:p>
            <a:pPr marL="0" lvl="0" indent="0" algn="ctr" rtl="0">
              <a:spcBef>
                <a:spcPts val="0"/>
              </a:spcBef>
              <a:spcAft>
                <a:spcPts val="0"/>
              </a:spcAft>
              <a:buNone/>
            </a:pPr>
            <a:r>
              <a:rPr lang="en" sz="2100" dirty="0">
                <a:latin typeface="Lato Black"/>
                <a:ea typeface="Lato Black"/>
                <a:cs typeface="Lato Black"/>
                <a:sym typeface="Lato Black"/>
              </a:rPr>
              <a:t>  Interim Presentation</a:t>
            </a:r>
            <a:endParaRPr sz="2100" dirty="0">
              <a:latin typeface="Lato Black"/>
              <a:ea typeface="Lato Black"/>
              <a:cs typeface="Lato Black"/>
              <a:sym typeface="Lato Black"/>
            </a:endParaRPr>
          </a:p>
        </p:txBody>
      </p:sp>
      <p:sp>
        <p:nvSpPr>
          <p:cNvPr id="88" name="Google Shape;88;p13"/>
          <p:cNvSpPr txBox="1">
            <a:spLocks noGrp="1"/>
          </p:cNvSpPr>
          <p:nvPr>
            <p:ph type="subTitle" idx="1"/>
          </p:nvPr>
        </p:nvSpPr>
        <p:spPr>
          <a:xfrm>
            <a:off x="3419875" y="3951650"/>
            <a:ext cx="2639700" cy="7782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2100" b="1">
                <a:latin typeface="Times New Roman"/>
                <a:ea typeface="Times New Roman"/>
                <a:cs typeface="Times New Roman"/>
                <a:sym typeface="Times New Roman"/>
              </a:rPr>
              <a:t>Group No: 31</a:t>
            </a:r>
            <a:endParaRPr sz="2100" b="1">
              <a:latin typeface="Times New Roman"/>
              <a:ea typeface="Times New Roman"/>
              <a:cs typeface="Times New Roman"/>
              <a:sym typeface="Times New Roman"/>
            </a:endParaRPr>
          </a:p>
          <a:p>
            <a:pPr marL="0" lvl="0" indent="0" algn="ctr" rtl="0">
              <a:spcBef>
                <a:spcPts val="0"/>
              </a:spcBef>
              <a:spcAft>
                <a:spcPts val="0"/>
              </a:spcAft>
              <a:buNone/>
            </a:pPr>
            <a:r>
              <a:rPr lang="en" sz="2100" b="1">
                <a:latin typeface="Times New Roman"/>
                <a:ea typeface="Times New Roman"/>
                <a:cs typeface="Times New Roman"/>
                <a:sym typeface="Times New Roman"/>
              </a:rPr>
              <a:t>(Noble Team)</a:t>
            </a:r>
            <a:endParaRPr sz="2100" b="1">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xfrm>
            <a:off x="729450" y="638100"/>
            <a:ext cx="20322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3D Diagram</a:t>
            </a:r>
            <a:endParaRPr/>
          </a:p>
        </p:txBody>
      </p:sp>
      <p:pic>
        <p:nvPicPr>
          <p:cNvPr id="4" name="image4.png">
            <a:extLst>
              <a:ext uri="{FF2B5EF4-FFF2-40B4-BE49-F238E27FC236}">
                <a16:creationId xmlns:a16="http://schemas.microsoft.com/office/drawing/2014/main" id="{E3024EBD-7C33-40C6-9F5A-B42C023EFF4C}"/>
              </a:ext>
            </a:extLst>
          </p:cNvPr>
          <p:cNvPicPr/>
          <p:nvPr/>
        </p:nvPicPr>
        <p:blipFill>
          <a:blip r:embed="rId3"/>
          <a:srcRect/>
          <a:stretch>
            <a:fillRect/>
          </a:stretch>
        </p:blipFill>
        <p:spPr>
          <a:xfrm>
            <a:off x="283943" y="1313300"/>
            <a:ext cx="3762375" cy="1781175"/>
          </a:xfrm>
          <a:prstGeom prst="rect">
            <a:avLst/>
          </a:prstGeom>
          <a:ln/>
        </p:spPr>
      </p:pic>
      <p:pic>
        <p:nvPicPr>
          <p:cNvPr id="5" name="image1.png" descr="Diagram&#10;&#10;Description automatically generated">
            <a:extLst>
              <a:ext uri="{FF2B5EF4-FFF2-40B4-BE49-F238E27FC236}">
                <a16:creationId xmlns:a16="http://schemas.microsoft.com/office/drawing/2014/main" id="{63957324-2092-47AB-A04B-8E6937C2E672}"/>
              </a:ext>
            </a:extLst>
          </p:cNvPr>
          <p:cNvPicPr/>
          <p:nvPr/>
        </p:nvPicPr>
        <p:blipFill>
          <a:blip r:embed="rId4"/>
          <a:srcRect/>
          <a:stretch>
            <a:fillRect/>
          </a:stretch>
        </p:blipFill>
        <p:spPr>
          <a:xfrm>
            <a:off x="4046318" y="1160900"/>
            <a:ext cx="1905000" cy="1933575"/>
          </a:xfrm>
          <a:prstGeom prst="rect">
            <a:avLst/>
          </a:prstGeom>
          <a:ln/>
        </p:spPr>
      </p:pic>
      <p:pic>
        <p:nvPicPr>
          <p:cNvPr id="6" name="image17.png" descr="A picture containing text&#10;&#10;Description automatically generated">
            <a:extLst>
              <a:ext uri="{FF2B5EF4-FFF2-40B4-BE49-F238E27FC236}">
                <a16:creationId xmlns:a16="http://schemas.microsoft.com/office/drawing/2014/main" id="{5339F4FA-5BDA-4D3F-9ED9-5063A2660518}"/>
              </a:ext>
            </a:extLst>
          </p:cNvPr>
          <p:cNvPicPr/>
          <p:nvPr/>
        </p:nvPicPr>
        <p:blipFill>
          <a:blip r:embed="rId5"/>
          <a:srcRect/>
          <a:stretch>
            <a:fillRect/>
          </a:stretch>
        </p:blipFill>
        <p:spPr>
          <a:xfrm>
            <a:off x="4308748" y="3172975"/>
            <a:ext cx="3952875" cy="1619250"/>
          </a:xfrm>
          <a:prstGeom prst="rect">
            <a:avLst/>
          </a:prstGeom>
          <a:ln/>
        </p:spPr>
      </p:pic>
      <p:pic>
        <p:nvPicPr>
          <p:cNvPr id="7" name="image6.png" descr="A picture containing toy&#10;&#10;Description automatically generated">
            <a:extLst>
              <a:ext uri="{FF2B5EF4-FFF2-40B4-BE49-F238E27FC236}">
                <a16:creationId xmlns:a16="http://schemas.microsoft.com/office/drawing/2014/main" id="{1DA10F62-F894-4505-A5E0-B10B88C59C3B}"/>
              </a:ext>
            </a:extLst>
          </p:cNvPr>
          <p:cNvPicPr/>
          <p:nvPr/>
        </p:nvPicPr>
        <p:blipFill>
          <a:blip r:embed="rId6"/>
          <a:srcRect/>
          <a:stretch>
            <a:fillRect/>
          </a:stretch>
        </p:blipFill>
        <p:spPr>
          <a:xfrm>
            <a:off x="6784755" y="905700"/>
            <a:ext cx="2047875" cy="1724025"/>
          </a:xfrm>
          <a:prstGeom prst="rect">
            <a:avLst/>
          </a:prstGeom>
          <a:ln/>
        </p:spPr>
      </p:pic>
      <p:pic>
        <p:nvPicPr>
          <p:cNvPr id="8" name="image10.png">
            <a:extLst>
              <a:ext uri="{FF2B5EF4-FFF2-40B4-BE49-F238E27FC236}">
                <a16:creationId xmlns:a16="http://schemas.microsoft.com/office/drawing/2014/main" id="{00E6BA06-FE40-45FF-9CEA-7E8356D3886D}"/>
              </a:ext>
            </a:extLst>
          </p:cNvPr>
          <p:cNvPicPr/>
          <p:nvPr/>
        </p:nvPicPr>
        <p:blipFill>
          <a:blip r:embed="rId7"/>
          <a:srcRect/>
          <a:stretch>
            <a:fillRect/>
          </a:stretch>
        </p:blipFill>
        <p:spPr>
          <a:xfrm>
            <a:off x="92294" y="2990850"/>
            <a:ext cx="3952875" cy="1801375"/>
          </a:xfrm>
          <a:prstGeom prst="rect">
            <a:avLst/>
          </a:prstGeo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5984C-3D9E-4B35-AA7D-2830622BCF59}"/>
              </a:ext>
            </a:extLst>
          </p:cNvPr>
          <p:cNvSpPr>
            <a:spLocks noGrp="1"/>
          </p:cNvSpPr>
          <p:nvPr>
            <p:ph type="title"/>
          </p:nvPr>
        </p:nvSpPr>
        <p:spPr/>
        <p:txBody>
          <a:bodyPr>
            <a:normAutofit fontScale="90000"/>
          </a:bodyPr>
          <a:lstStyle/>
          <a:p>
            <a:r>
              <a:rPr lang="en-US" dirty="0"/>
              <a:t>3D Diagram Cont.</a:t>
            </a:r>
          </a:p>
        </p:txBody>
      </p:sp>
      <p:pic>
        <p:nvPicPr>
          <p:cNvPr id="4" name="image7.png" descr="A picture containing text&#10;&#10;Description automatically generated">
            <a:extLst>
              <a:ext uri="{FF2B5EF4-FFF2-40B4-BE49-F238E27FC236}">
                <a16:creationId xmlns:a16="http://schemas.microsoft.com/office/drawing/2014/main" id="{313FAD00-A5F3-4B33-9FA7-184A96DA0A92}"/>
              </a:ext>
            </a:extLst>
          </p:cNvPr>
          <p:cNvPicPr/>
          <p:nvPr/>
        </p:nvPicPr>
        <p:blipFill>
          <a:blip r:embed="rId2"/>
          <a:srcRect/>
          <a:stretch>
            <a:fillRect/>
          </a:stretch>
        </p:blipFill>
        <p:spPr>
          <a:xfrm>
            <a:off x="5224955" y="1198991"/>
            <a:ext cx="3771900" cy="2143125"/>
          </a:xfrm>
          <a:prstGeom prst="rect">
            <a:avLst/>
          </a:prstGeom>
          <a:ln/>
        </p:spPr>
      </p:pic>
      <p:pic>
        <p:nvPicPr>
          <p:cNvPr id="5" name="image10.png">
            <a:extLst>
              <a:ext uri="{FF2B5EF4-FFF2-40B4-BE49-F238E27FC236}">
                <a16:creationId xmlns:a16="http://schemas.microsoft.com/office/drawing/2014/main" id="{036B7708-9DAD-48D4-AB4F-378496AB0114}"/>
              </a:ext>
            </a:extLst>
          </p:cNvPr>
          <p:cNvPicPr/>
          <p:nvPr/>
        </p:nvPicPr>
        <p:blipFill>
          <a:blip r:embed="rId3"/>
          <a:srcRect/>
          <a:stretch>
            <a:fillRect/>
          </a:stretch>
        </p:blipFill>
        <p:spPr>
          <a:xfrm>
            <a:off x="147145" y="1853850"/>
            <a:ext cx="3952875" cy="1801375"/>
          </a:xfrm>
          <a:prstGeom prst="rect">
            <a:avLst/>
          </a:prstGeom>
          <a:ln/>
        </p:spPr>
      </p:pic>
      <p:pic>
        <p:nvPicPr>
          <p:cNvPr id="7" name="Picture 6">
            <a:extLst>
              <a:ext uri="{FF2B5EF4-FFF2-40B4-BE49-F238E27FC236}">
                <a16:creationId xmlns:a16="http://schemas.microsoft.com/office/drawing/2014/main" id="{913F0D03-0F1D-4FC3-BFDE-590B5109F0D7}"/>
              </a:ext>
            </a:extLst>
          </p:cNvPr>
          <p:cNvPicPr>
            <a:picLocks noChangeAspect="1"/>
          </p:cNvPicPr>
          <p:nvPr/>
        </p:nvPicPr>
        <p:blipFill rotWithShape="1">
          <a:blip r:embed="rId4"/>
          <a:srcRect l="29540" t="34118" r="51954" b="37874"/>
          <a:stretch/>
        </p:blipFill>
        <p:spPr>
          <a:xfrm>
            <a:off x="3351816" y="3342116"/>
            <a:ext cx="1692166" cy="1439918"/>
          </a:xfrm>
          <a:prstGeom prst="rect">
            <a:avLst/>
          </a:prstGeom>
        </p:spPr>
      </p:pic>
      <p:sp>
        <p:nvSpPr>
          <p:cNvPr id="8" name="TextBox 7">
            <a:extLst>
              <a:ext uri="{FF2B5EF4-FFF2-40B4-BE49-F238E27FC236}">
                <a16:creationId xmlns:a16="http://schemas.microsoft.com/office/drawing/2014/main" id="{5CC38D3C-88C3-4F42-9C11-C8423D265800}"/>
              </a:ext>
            </a:extLst>
          </p:cNvPr>
          <p:cNvSpPr txBox="1"/>
          <p:nvPr/>
        </p:nvSpPr>
        <p:spPr>
          <a:xfrm>
            <a:off x="3942398" y="4771351"/>
            <a:ext cx="1101584" cy="307777"/>
          </a:xfrm>
          <a:prstGeom prst="rect">
            <a:avLst/>
          </a:prstGeom>
          <a:noFill/>
        </p:spPr>
        <p:txBody>
          <a:bodyPr wrap="none" rtlCol="0">
            <a:spAutoFit/>
          </a:bodyPr>
          <a:lstStyle/>
          <a:p>
            <a:r>
              <a:rPr lang="en-US" dirty="0"/>
              <a:t>PIR Sensor</a:t>
            </a:r>
          </a:p>
        </p:txBody>
      </p:sp>
    </p:spTree>
    <p:extLst>
      <p:ext uri="{BB962C8B-B14F-4D97-AF65-F5344CB8AC3E}">
        <p14:creationId xmlns:p14="http://schemas.microsoft.com/office/powerpoint/2010/main" val="1263847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3"/>
          <p:cNvSpPr txBox="1">
            <a:spLocks noGrp="1"/>
          </p:cNvSpPr>
          <p:nvPr>
            <p:ph type="title"/>
          </p:nvPr>
        </p:nvSpPr>
        <p:spPr>
          <a:xfrm>
            <a:off x="772825" y="635800"/>
            <a:ext cx="36378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540">
                <a:latin typeface="Times New Roman"/>
                <a:ea typeface="Times New Roman"/>
                <a:cs typeface="Times New Roman"/>
                <a:sym typeface="Times New Roman"/>
              </a:rPr>
              <a:t>Resources Required</a:t>
            </a:r>
            <a:endParaRPr sz="2540">
              <a:latin typeface="Times New Roman"/>
              <a:ea typeface="Times New Roman"/>
              <a:cs typeface="Times New Roman"/>
              <a:sym typeface="Times New Roman"/>
            </a:endParaRPr>
          </a:p>
        </p:txBody>
      </p:sp>
      <p:sp>
        <p:nvSpPr>
          <p:cNvPr id="148" name="Google Shape;148;p23"/>
          <p:cNvSpPr txBox="1"/>
          <p:nvPr/>
        </p:nvSpPr>
        <p:spPr>
          <a:xfrm>
            <a:off x="772825" y="1525050"/>
            <a:ext cx="20886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dirty="0">
                <a:latin typeface="Times New Roman"/>
                <a:ea typeface="Times New Roman"/>
                <a:cs typeface="Times New Roman"/>
                <a:sym typeface="Times New Roman"/>
              </a:rPr>
              <a:t>Software: </a:t>
            </a:r>
            <a:endParaRPr sz="1600" b="1" dirty="0">
              <a:latin typeface="Times New Roman"/>
              <a:ea typeface="Times New Roman"/>
              <a:cs typeface="Times New Roman"/>
              <a:sym typeface="Times New Roman"/>
            </a:endParaRPr>
          </a:p>
          <a:p>
            <a:pPr marL="0" lvl="0" indent="0" algn="l" rtl="0">
              <a:spcBef>
                <a:spcPts val="0"/>
              </a:spcBef>
              <a:spcAft>
                <a:spcPts val="0"/>
              </a:spcAft>
              <a:buNone/>
            </a:pPr>
            <a:r>
              <a:rPr lang="en" sz="1200" dirty="0">
                <a:latin typeface="Times New Roman"/>
                <a:ea typeface="Times New Roman"/>
                <a:cs typeface="Times New Roman"/>
                <a:sym typeface="Times New Roman"/>
              </a:rPr>
              <a:t>● Atmel Studio</a:t>
            </a:r>
            <a:endParaRPr sz="1200" dirty="0">
              <a:latin typeface="Times New Roman"/>
              <a:ea typeface="Times New Roman"/>
              <a:cs typeface="Times New Roman"/>
              <a:sym typeface="Times New Roman"/>
            </a:endParaRPr>
          </a:p>
          <a:p>
            <a:pPr marL="0" lvl="0" indent="0" algn="l" rtl="0">
              <a:spcBef>
                <a:spcPts val="0"/>
              </a:spcBef>
              <a:spcAft>
                <a:spcPts val="0"/>
              </a:spcAft>
              <a:buNone/>
            </a:pPr>
            <a:r>
              <a:rPr lang="en" sz="1200" dirty="0">
                <a:latin typeface="Times New Roman"/>
                <a:ea typeface="Times New Roman"/>
                <a:cs typeface="Times New Roman"/>
                <a:sym typeface="Times New Roman"/>
              </a:rPr>
              <a:t> ● Proteus</a:t>
            </a:r>
            <a:endParaRPr sz="1200" dirty="0">
              <a:latin typeface="Times New Roman"/>
              <a:ea typeface="Times New Roman"/>
              <a:cs typeface="Times New Roman"/>
              <a:sym typeface="Times New Roman"/>
            </a:endParaRPr>
          </a:p>
          <a:p>
            <a:pPr marL="0" lvl="0" indent="0" algn="l" rtl="0">
              <a:spcBef>
                <a:spcPts val="0"/>
              </a:spcBef>
              <a:spcAft>
                <a:spcPts val="0"/>
              </a:spcAft>
              <a:buNone/>
            </a:pPr>
            <a:r>
              <a:rPr lang="en" sz="1200" dirty="0">
                <a:latin typeface="Times New Roman"/>
                <a:ea typeface="Times New Roman"/>
                <a:cs typeface="Times New Roman"/>
                <a:sym typeface="Times New Roman"/>
              </a:rPr>
              <a:t> ● Blender </a:t>
            </a:r>
            <a:endParaRPr sz="1200" dirty="0">
              <a:latin typeface="Times New Roman"/>
              <a:ea typeface="Times New Roman"/>
              <a:cs typeface="Times New Roman"/>
              <a:sym typeface="Times New Roman"/>
            </a:endParaRPr>
          </a:p>
        </p:txBody>
      </p:sp>
      <p:sp>
        <p:nvSpPr>
          <p:cNvPr id="149" name="Google Shape;149;p23"/>
          <p:cNvSpPr txBox="1"/>
          <p:nvPr/>
        </p:nvSpPr>
        <p:spPr>
          <a:xfrm>
            <a:off x="4065025" y="1675775"/>
            <a:ext cx="7340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150" name="Google Shape;150;p23"/>
          <p:cNvSpPr txBox="1"/>
          <p:nvPr/>
        </p:nvSpPr>
        <p:spPr>
          <a:xfrm>
            <a:off x="5237850" y="1525050"/>
            <a:ext cx="3086100" cy="3016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latin typeface="Times New Roman"/>
                <a:ea typeface="Times New Roman"/>
                <a:cs typeface="Times New Roman"/>
                <a:sym typeface="Times New Roman"/>
              </a:rPr>
              <a:t>Hardware: </a:t>
            </a:r>
            <a:endParaRPr sz="1600" b="1">
              <a:latin typeface="Times New Roman"/>
              <a:ea typeface="Times New Roman"/>
              <a:cs typeface="Times New Roman"/>
              <a:sym typeface="Times New Roman"/>
            </a:endParaRPr>
          </a:p>
          <a:p>
            <a:pPr marL="0" lvl="0" indent="0" algn="l" rtl="0">
              <a:spcBef>
                <a:spcPts val="0"/>
              </a:spcBef>
              <a:spcAft>
                <a:spcPts val="0"/>
              </a:spcAft>
              <a:buNone/>
            </a:pPr>
            <a:r>
              <a:rPr lang="en" sz="1200">
                <a:latin typeface="Times New Roman"/>
                <a:ea typeface="Times New Roman"/>
                <a:cs typeface="Times New Roman"/>
                <a:sym typeface="Times New Roman"/>
              </a:rPr>
              <a:t> 1. Sensors </a:t>
            </a:r>
            <a:endParaRPr sz="1200">
              <a:latin typeface="Times New Roman"/>
              <a:ea typeface="Times New Roman"/>
              <a:cs typeface="Times New Roman"/>
              <a:sym typeface="Times New Roman"/>
            </a:endParaRPr>
          </a:p>
          <a:p>
            <a:pPr marL="457200" lvl="0" indent="0" algn="l" rtl="0">
              <a:spcBef>
                <a:spcPts val="0"/>
              </a:spcBef>
              <a:spcAft>
                <a:spcPts val="0"/>
              </a:spcAft>
              <a:buNone/>
            </a:pPr>
            <a:r>
              <a:rPr lang="en" sz="1200">
                <a:latin typeface="Times New Roman"/>
                <a:ea typeface="Times New Roman"/>
                <a:cs typeface="Times New Roman"/>
                <a:sym typeface="Times New Roman"/>
              </a:rPr>
              <a:t>● pH sensor </a:t>
            </a:r>
            <a:endParaRPr sz="1200">
              <a:latin typeface="Times New Roman"/>
              <a:ea typeface="Times New Roman"/>
              <a:cs typeface="Times New Roman"/>
              <a:sym typeface="Times New Roman"/>
            </a:endParaRPr>
          </a:p>
          <a:p>
            <a:pPr marL="457200" lvl="0" indent="0" algn="l" rtl="0">
              <a:spcBef>
                <a:spcPts val="0"/>
              </a:spcBef>
              <a:spcAft>
                <a:spcPts val="0"/>
              </a:spcAft>
              <a:buNone/>
            </a:pPr>
            <a:r>
              <a:rPr lang="en" sz="1200">
                <a:latin typeface="Times New Roman"/>
                <a:ea typeface="Times New Roman"/>
                <a:cs typeface="Times New Roman"/>
                <a:sym typeface="Times New Roman"/>
              </a:rPr>
              <a:t>● Temperature sensor </a:t>
            </a:r>
            <a:endParaRPr sz="1200">
              <a:latin typeface="Times New Roman"/>
              <a:ea typeface="Times New Roman"/>
              <a:cs typeface="Times New Roman"/>
              <a:sym typeface="Times New Roman"/>
            </a:endParaRPr>
          </a:p>
          <a:p>
            <a:pPr marL="457200" lvl="0" indent="0" algn="l" rtl="0">
              <a:spcBef>
                <a:spcPts val="0"/>
              </a:spcBef>
              <a:spcAft>
                <a:spcPts val="0"/>
              </a:spcAft>
              <a:buNone/>
            </a:pPr>
            <a:r>
              <a:rPr lang="en" sz="1200">
                <a:latin typeface="Times New Roman"/>
                <a:ea typeface="Times New Roman"/>
                <a:cs typeface="Times New Roman"/>
                <a:sym typeface="Times New Roman"/>
              </a:rPr>
              <a:t>● Weight sensor</a:t>
            </a:r>
            <a:endParaRPr sz="1200">
              <a:latin typeface="Times New Roman"/>
              <a:ea typeface="Times New Roman"/>
              <a:cs typeface="Times New Roman"/>
              <a:sym typeface="Times New Roman"/>
            </a:endParaRPr>
          </a:p>
          <a:p>
            <a:pPr marL="457200" lvl="0" indent="0" algn="l" rtl="0">
              <a:spcBef>
                <a:spcPts val="0"/>
              </a:spcBef>
              <a:spcAft>
                <a:spcPts val="0"/>
              </a:spcAft>
              <a:buNone/>
            </a:pPr>
            <a:r>
              <a:rPr lang="en" sz="1200">
                <a:latin typeface="Times New Roman"/>
                <a:ea typeface="Times New Roman"/>
                <a:cs typeface="Times New Roman"/>
                <a:sym typeface="Times New Roman"/>
              </a:rPr>
              <a:t>● Ultrasonic sensor</a:t>
            </a:r>
            <a:endParaRPr sz="1200">
              <a:latin typeface="Times New Roman"/>
              <a:ea typeface="Times New Roman"/>
              <a:cs typeface="Times New Roman"/>
              <a:sym typeface="Times New Roman"/>
            </a:endParaRPr>
          </a:p>
          <a:p>
            <a:pPr marL="0" lvl="0" indent="0" algn="l" rtl="0">
              <a:spcBef>
                <a:spcPts val="0"/>
              </a:spcBef>
              <a:spcAft>
                <a:spcPts val="0"/>
              </a:spcAft>
              <a:buNone/>
            </a:pPr>
            <a:r>
              <a:rPr lang="en" sz="1200">
                <a:latin typeface="Times New Roman"/>
                <a:ea typeface="Times New Roman"/>
                <a:cs typeface="Times New Roman"/>
                <a:sym typeface="Times New Roman"/>
              </a:rPr>
              <a:t>2. Relay </a:t>
            </a:r>
            <a:endParaRPr sz="1200">
              <a:latin typeface="Times New Roman"/>
              <a:ea typeface="Times New Roman"/>
              <a:cs typeface="Times New Roman"/>
              <a:sym typeface="Times New Roman"/>
            </a:endParaRPr>
          </a:p>
          <a:p>
            <a:pPr marL="0" lvl="0" indent="0" algn="l" rtl="0">
              <a:spcBef>
                <a:spcPts val="0"/>
              </a:spcBef>
              <a:spcAft>
                <a:spcPts val="0"/>
              </a:spcAft>
              <a:buNone/>
            </a:pPr>
            <a:r>
              <a:rPr lang="en" sz="1200">
                <a:latin typeface="Times New Roman"/>
                <a:ea typeface="Times New Roman"/>
                <a:cs typeface="Times New Roman"/>
                <a:sym typeface="Times New Roman"/>
              </a:rPr>
              <a:t>3. Atmega32 Controller </a:t>
            </a:r>
            <a:endParaRPr sz="1200">
              <a:latin typeface="Times New Roman"/>
              <a:ea typeface="Times New Roman"/>
              <a:cs typeface="Times New Roman"/>
              <a:sym typeface="Times New Roman"/>
            </a:endParaRPr>
          </a:p>
          <a:p>
            <a:pPr marL="0" lvl="0" indent="0" algn="l" rtl="0">
              <a:spcBef>
                <a:spcPts val="0"/>
              </a:spcBef>
              <a:spcAft>
                <a:spcPts val="0"/>
              </a:spcAft>
              <a:buNone/>
            </a:pPr>
            <a:r>
              <a:rPr lang="en" sz="1200">
                <a:latin typeface="Times New Roman"/>
                <a:ea typeface="Times New Roman"/>
                <a:cs typeface="Times New Roman"/>
                <a:sym typeface="Times New Roman"/>
              </a:rPr>
              <a:t>4. Real Time Clock Module </a:t>
            </a:r>
            <a:endParaRPr sz="1200">
              <a:latin typeface="Times New Roman"/>
              <a:ea typeface="Times New Roman"/>
              <a:cs typeface="Times New Roman"/>
              <a:sym typeface="Times New Roman"/>
            </a:endParaRPr>
          </a:p>
          <a:p>
            <a:pPr marL="0" lvl="0" indent="0" algn="l" rtl="0">
              <a:spcBef>
                <a:spcPts val="0"/>
              </a:spcBef>
              <a:spcAft>
                <a:spcPts val="0"/>
              </a:spcAft>
              <a:buNone/>
            </a:pPr>
            <a:r>
              <a:rPr lang="en" sz="1200">
                <a:latin typeface="Times New Roman"/>
                <a:ea typeface="Times New Roman"/>
                <a:cs typeface="Times New Roman"/>
                <a:sym typeface="Times New Roman"/>
              </a:rPr>
              <a:t>5. SD card Module </a:t>
            </a:r>
            <a:endParaRPr sz="1200">
              <a:latin typeface="Times New Roman"/>
              <a:ea typeface="Times New Roman"/>
              <a:cs typeface="Times New Roman"/>
              <a:sym typeface="Times New Roman"/>
            </a:endParaRPr>
          </a:p>
          <a:p>
            <a:pPr marL="0" lvl="0" indent="0" algn="l" rtl="0">
              <a:spcBef>
                <a:spcPts val="0"/>
              </a:spcBef>
              <a:spcAft>
                <a:spcPts val="0"/>
              </a:spcAft>
              <a:buNone/>
            </a:pPr>
            <a:r>
              <a:rPr lang="en" sz="1200">
                <a:latin typeface="Times New Roman"/>
                <a:ea typeface="Times New Roman"/>
                <a:cs typeface="Times New Roman"/>
                <a:sym typeface="Times New Roman"/>
              </a:rPr>
              <a:t>6. Buzzer </a:t>
            </a:r>
            <a:endParaRPr sz="1200">
              <a:latin typeface="Times New Roman"/>
              <a:ea typeface="Times New Roman"/>
              <a:cs typeface="Times New Roman"/>
              <a:sym typeface="Times New Roman"/>
            </a:endParaRPr>
          </a:p>
          <a:p>
            <a:pPr marL="0" lvl="0" indent="0" algn="l" rtl="0">
              <a:spcBef>
                <a:spcPts val="0"/>
              </a:spcBef>
              <a:spcAft>
                <a:spcPts val="0"/>
              </a:spcAft>
              <a:buNone/>
            </a:pPr>
            <a:r>
              <a:rPr lang="en" sz="1200">
                <a:latin typeface="Times New Roman"/>
                <a:ea typeface="Times New Roman"/>
                <a:cs typeface="Times New Roman"/>
                <a:sym typeface="Times New Roman"/>
              </a:rPr>
              <a:t>7. Spreading Motor</a:t>
            </a:r>
            <a:endParaRPr sz="1200">
              <a:latin typeface="Times New Roman"/>
              <a:ea typeface="Times New Roman"/>
              <a:cs typeface="Times New Roman"/>
              <a:sym typeface="Times New Roman"/>
            </a:endParaRPr>
          </a:p>
          <a:p>
            <a:pPr marL="0" lvl="0" indent="0" algn="l" rtl="0">
              <a:spcBef>
                <a:spcPts val="0"/>
              </a:spcBef>
              <a:spcAft>
                <a:spcPts val="0"/>
              </a:spcAft>
              <a:buNone/>
            </a:pPr>
            <a:r>
              <a:rPr lang="en" sz="1200">
                <a:latin typeface="Times New Roman"/>
                <a:ea typeface="Times New Roman"/>
                <a:cs typeface="Times New Roman"/>
                <a:sym typeface="Times New Roman"/>
              </a:rPr>
              <a:t>8. Servo Motor</a:t>
            </a:r>
            <a:endParaRPr sz="1200">
              <a:latin typeface="Times New Roman"/>
              <a:ea typeface="Times New Roman"/>
              <a:cs typeface="Times New Roman"/>
              <a:sym typeface="Times New Roman"/>
            </a:endParaRPr>
          </a:p>
          <a:p>
            <a:pPr marL="0" lvl="0" indent="0" algn="l" rtl="0">
              <a:spcBef>
                <a:spcPts val="0"/>
              </a:spcBef>
              <a:spcAft>
                <a:spcPts val="0"/>
              </a:spcAft>
              <a:buNone/>
            </a:pPr>
            <a:r>
              <a:rPr lang="en" sz="1200">
                <a:latin typeface="Times New Roman"/>
                <a:ea typeface="Times New Roman"/>
                <a:cs typeface="Times New Roman"/>
                <a:sym typeface="Times New Roman"/>
              </a:rPr>
              <a:t>9. Keypad </a:t>
            </a:r>
            <a:endParaRPr sz="1200">
              <a:latin typeface="Times New Roman"/>
              <a:ea typeface="Times New Roman"/>
              <a:cs typeface="Times New Roman"/>
              <a:sym typeface="Times New Roman"/>
            </a:endParaRPr>
          </a:p>
          <a:p>
            <a:pPr marL="0" lvl="0" indent="0" algn="l" rtl="0">
              <a:spcBef>
                <a:spcPts val="0"/>
              </a:spcBef>
              <a:spcAft>
                <a:spcPts val="0"/>
              </a:spcAft>
              <a:buNone/>
            </a:pPr>
            <a:r>
              <a:rPr lang="en" sz="1200">
                <a:latin typeface="Times New Roman"/>
                <a:ea typeface="Times New Roman"/>
                <a:cs typeface="Times New Roman"/>
                <a:sym typeface="Times New Roman"/>
              </a:rPr>
              <a:t>10. LCD Display</a:t>
            </a:r>
            <a:endParaRPr sz="1200">
              <a:latin typeface="Times New Roman"/>
              <a:ea typeface="Times New Roman"/>
              <a:cs typeface="Times New Roman"/>
              <a:sym typeface="Times New Roman"/>
            </a:endParaRPr>
          </a:p>
        </p:txBody>
      </p:sp>
      <p:cxnSp>
        <p:nvCxnSpPr>
          <p:cNvPr id="151" name="Google Shape;151;p23"/>
          <p:cNvCxnSpPr/>
          <p:nvPr/>
        </p:nvCxnSpPr>
        <p:spPr>
          <a:xfrm rot="10800000">
            <a:off x="4397500" y="1544450"/>
            <a:ext cx="0" cy="28923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4"/>
          <p:cNvSpPr txBox="1">
            <a:spLocks noGrp="1"/>
          </p:cNvSpPr>
          <p:nvPr>
            <p:ph type="title"/>
          </p:nvPr>
        </p:nvSpPr>
        <p:spPr>
          <a:xfrm>
            <a:off x="766275" y="613125"/>
            <a:ext cx="25383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540">
                <a:latin typeface="Times New Roman"/>
                <a:ea typeface="Times New Roman"/>
                <a:cs typeface="Times New Roman"/>
                <a:sym typeface="Times New Roman"/>
              </a:rPr>
              <a:t>Estimated Cost</a:t>
            </a:r>
            <a:endParaRPr sz="2540">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E1197BFE-31CE-4E03-98CD-6F02D994865A}"/>
              </a:ext>
            </a:extLst>
          </p:cNvPr>
          <p:cNvPicPr>
            <a:picLocks noChangeAspect="1"/>
          </p:cNvPicPr>
          <p:nvPr/>
        </p:nvPicPr>
        <p:blipFill rotWithShape="1">
          <a:blip r:embed="rId3"/>
          <a:srcRect l="21724" t="29824" r="23563" b="10274"/>
          <a:stretch/>
        </p:blipFill>
        <p:spPr>
          <a:xfrm>
            <a:off x="1566041" y="1275726"/>
            <a:ext cx="6180083" cy="380412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5"/>
          <p:cNvSpPr txBox="1">
            <a:spLocks noGrp="1"/>
          </p:cNvSpPr>
          <p:nvPr>
            <p:ph type="title"/>
          </p:nvPr>
        </p:nvSpPr>
        <p:spPr>
          <a:xfrm>
            <a:off x="729450" y="1318650"/>
            <a:ext cx="7688700" cy="30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9100" b="0" i="1">
                <a:latin typeface="Lato Black"/>
                <a:ea typeface="Lato Black"/>
                <a:cs typeface="Lato Black"/>
                <a:sym typeface="Lato Black"/>
              </a:rPr>
              <a:t>Individual </a:t>
            </a:r>
            <a:endParaRPr sz="9100" b="0" i="1">
              <a:latin typeface="Lato Black"/>
              <a:ea typeface="Lato Black"/>
              <a:cs typeface="Lato Black"/>
              <a:sym typeface="Lato Black"/>
            </a:endParaRPr>
          </a:p>
          <a:p>
            <a:pPr marL="0" lvl="0" indent="0" algn="ctr" rtl="0">
              <a:spcBef>
                <a:spcPts val="0"/>
              </a:spcBef>
              <a:spcAft>
                <a:spcPts val="0"/>
              </a:spcAft>
              <a:buNone/>
            </a:pPr>
            <a:r>
              <a:rPr lang="en" sz="9100" b="0" i="1">
                <a:latin typeface="Lato Black"/>
                <a:ea typeface="Lato Black"/>
                <a:cs typeface="Lato Black"/>
                <a:sym typeface="Lato Black"/>
              </a:rPr>
              <a:t>Contribution</a:t>
            </a:r>
            <a:endParaRPr sz="9100" b="0" i="1">
              <a:latin typeface="Lato Black"/>
              <a:ea typeface="Lato Black"/>
              <a:cs typeface="Lato Black"/>
              <a:sym typeface="Lato Black"/>
            </a:endParaRPr>
          </a:p>
          <a:p>
            <a:pPr marL="0" lvl="0" indent="0" algn="ctr" rtl="0">
              <a:spcBef>
                <a:spcPts val="0"/>
              </a:spcBef>
              <a:spcAft>
                <a:spcPts val="0"/>
              </a:spcAft>
              <a:buNone/>
            </a:pPr>
            <a:endParaRPr sz="9900" b="0" i="1">
              <a:latin typeface="Lato Black"/>
              <a:ea typeface="Lato Black"/>
              <a:cs typeface="Lato Black"/>
              <a:sym typeface="Lato Black"/>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6"/>
          <p:cNvSpPr txBox="1">
            <a:spLocks noGrp="1"/>
          </p:cNvSpPr>
          <p:nvPr>
            <p:ph type="body" idx="1"/>
          </p:nvPr>
        </p:nvSpPr>
        <p:spPr>
          <a:xfrm>
            <a:off x="727650" y="1348050"/>
            <a:ext cx="7688700" cy="310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t>Our hardware project is  to construct a shrimp feeding system. I discovered what needed to be done by communicating with my project partners, attending hardware project meetings, and conducting research. First, we drafted the proposal by explaining our problem and the suggested solution. Throughout those days, I learned about the technologies that we want to use to develop the system. </a:t>
            </a:r>
            <a:endParaRPr sz="1200" b="1"/>
          </a:p>
          <a:p>
            <a:pPr marL="0" lvl="0" indent="0" algn="l" rtl="0">
              <a:spcBef>
                <a:spcPts val="1200"/>
              </a:spcBef>
              <a:spcAft>
                <a:spcPts val="0"/>
              </a:spcAft>
              <a:buNone/>
            </a:pPr>
            <a:r>
              <a:rPr lang="en" sz="1200" b="1"/>
              <a:t>● Learning about servo motor </a:t>
            </a:r>
            <a:endParaRPr sz="1200" b="1"/>
          </a:p>
          <a:p>
            <a:pPr marL="0" lvl="0" indent="0" algn="l" rtl="0">
              <a:spcBef>
                <a:spcPts val="1200"/>
              </a:spcBef>
              <a:spcAft>
                <a:spcPts val="0"/>
              </a:spcAft>
              <a:buNone/>
            </a:pPr>
            <a:r>
              <a:rPr lang="en" sz="1200" b="1"/>
              <a:t>● Learning to simulate using Proteus </a:t>
            </a:r>
            <a:endParaRPr sz="1200" b="1"/>
          </a:p>
          <a:p>
            <a:pPr marL="0" lvl="0" indent="0" algn="l" rtl="0">
              <a:spcBef>
                <a:spcPts val="1200"/>
              </a:spcBef>
              <a:spcAft>
                <a:spcPts val="0"/>
              </a:spcAft>
              <a:buNone/>
            </a:pPr>
            <a:r>
              <a:rPr lang="en" sz="1200" b="1"/>
              <a:t>● Learning to do 3D animation</a:t>
            </a:r>
            <a:endParaRPr sz="1200" b="1"/>
          </a:p>
          <a:p>
            <a:pPr marL="0" lvl="0" indent="0" algn="l" rtl="0">
              <a:spcBef>
                <a:spcPts val="1200"/>
              </a:spcBef>
              <a:spcAft>
                <a:spcPts val="1200"/>
              </a:spcAft>
              <a:buNone/>
            </a:pPr>
            <a:r>
              <a:rPr lang="en" sz="1200" b="1"/>
              <a:t> I have learnt to develop interfacing servo motors, the structure of it and how it could be used in our project and to design and code a servo motor. I too learnt to use Proteus software to simulate the circuit. I too learnt to make 3D animations using Blender.</a:t>
            </a:r>
            <a:endParaRPr sz="1200" b="1"/>
          </a:p>
        </p:txBody>
      </p:sp>
      <p:sp>
        <p:nvSpPr>
          <p:cNvPr id="168" name="Google Shape;168;p26"/>
          <p:cNvSpPr txBox="1"/>
          <p:nvPr/>
        </p:nvSpPr>
        <p:spPr>
          <a:xfrm>
            <a:off x="727650" y="732900"/>
            <a:ext cx="4449900" cy="44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700" i="1">
                <a:solidFill>
                  <a:schemeClr val="accent1"/>
                </a:solidFill>
                <a:latin typeface="Raleway ExtraBold"/>
                <a:ea typeface="Raleway ExtraBold"/>
                <a:cs typeface="Raleway ExtraBold"/>
                <a:sym typeface="Raleway ExtraBold"/>
              </a:rPr>
              <a:t>Member 01: Sara A.N.Z- 204192X </a:t>
            </a:r>
            <a:endParaRPr sz="1900" i="1">
              <a:latin typeface="Raleway ExtraBold"/>
              <a:ea typeface="Raleway ExtraBold"/>
              <a:cs typeface="Raleway ExtraBold"/>
              <a:sym typeface="Raleway Extra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Servo Motor</a:t>
            </a:r>
            <a:endParaRPr/>
          </a:p>
        </p:txBody>
      </p:sp>
      <p:sp>
        <p:nvSpPr>
          <p:cNvPr id="174" name="Google Shape;174;p2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Maximum Voltage = 6V</a:t>
            </a:r>
            <a:endParaRPr/>
          </a:p>
          <a:p>
            <a:pPr marL="0" lvl="0" indent="0" algn="l" rtl="0">
              <a:spcBef>
                <a:spcPts val="1200"/>
              </a:spcBef>
              <a:spcAft>
                <a:spcPts val="0"/>
              </a:spcAft>
              <a:buNone/>
            </a:pPr>
            <a:r>
              <a:rPr lang="en"/>
              <a:t>Maximum Current = 100mA</a:t>
            </a:r>
            <a:endParaRPr/>
          </a:p>
          <a:p>
            <a:pPr marL="0" lvl="0" indent="0" algn="l" rtl="0">
              <a:spcBef>
                <a:spcPts val="1200"/>
              </a:spcBef>
              <a:spcAft>
                <a:spcPts val="0"/>
              </a:spcAft>
              <a:buNone/>
            </a:pPr>
            <a:r>
              <a:rPr lang="en"/>
              <a:t>Pin = 03</a:t>
            </a:r>
            <a:endParaRPr/>
          </a:p>
          <a:p>
            <a:pPr marL="457200" lvl="0" indent="-311150" algn="l" rtl="0">
              <a:spcBef>
                <a:spcPts val="1200"/>
              </a:spcBef>
              <a:spcAft>
                <a:spcPts val="0"/>
              </a:spcAft>
              <a:buSzPts val="1300"/>
              <a:buChar char="●"/>
            </a:pPr>
            <a:r>
              <a:rPr lang="en"/>
              <a:t>VCC </a:t>
            </a:r>
            <a:endParaRPr/>
          </a:p>
          <a:p>
            <a:pPr marL="457200" lvl="0" indent="-311150" algn="l" rtl="0">
              <a:spcBef>
                <a:spcPts val="0"/>
              </a:spcBef>
              <a:spcAft>
                <a:spcPts val="0"/>
              </a:spcAft>
              <a:buSzPts val="1300"/>
              <a:buChar char="●"/>
            </a:pPr>
            <a:r>
              <a:rPr lang="en"/>
              <a:t>Ground</a:t>
            </a:r>
            <a:endParaRPr/>
          </a:p>
          <a:p>
            <a:pPr marL="457200" lvl="0" indent="-311150" algn="l" rtl="0">
              <a:spcBef>
                <a:spcPts val="0"/>
              </a:spcBef>
              <a:spcAft>
                <a:spcPts val="0"/>
              </a:spcAft>
              <a:buSzPts val="1300"/>
              <a:buChar char="●"/>
            </a:pPr>
            <a:r>
              <a:rPr lang="en"/>
              <a:t>Signal</a:t>
            </a:r>
            <a:endParaRPr/>
          </a:p>
        </p:txBody>
      </p:sp>
      <p:sp>
        <p:nvSpPr>
          <p:cNvPr id="175" name="Google Shape;175;p27"/>
          <p:cNvSpPr txBox="1"/>
          <p:nvPr/>
        </p:nvSpPr>
        <p:spPr>
          <a:xfrm>
            <a:off x="862775" y="4396875"/>
            <a:ext cx="73404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Link for Data sheet : </a:t>
            </a:r>
            <a:r>
              <a:rPr lang="en" u="sng">
                <a:solidFill>
                  <a:schemeClr val="hlink"/>
                </a:solidFill>
                <a:latin typeface="Lato"/>
                <a:ea typeface="Lato"/>
                <a:cs typeface="Lato"/>
                <a:sym typeface="Lato"/>
                <a:hlinkClick r:id="rId3"/>
              </a:rPr>
              <a:t>https://www.tme.eu/Document/004105658202ef89808bba102ca4bf3f/POLOLU-1248.pdf</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pic>
        <p:nvPicPr>
          <p:cNvPr id="176" name="Google Shape;176;p27"/>
          <p:cNvPicPr preferRelativeResize="0"/>
          <p:nvPr/>
        </p:nvPicPr>
        <p:blipFill>
          <a:blip r:embed="rId4">
            <a:alphaModFix/>
          </a:blip>
          <a:stretch>
            <a:fillRect/>
          </a:stretch>
        </p:blipFill>
        <p:spPr>
          <a:xfrm>
            <a:off x="5422825" y="1318650"/>
            <a:ext cx="2995325" cy="29953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Code</a:t>
            </a:r>
            <a:endParaRPr/>
          </a:p>
        </p:txBody>
      </p:sp>
      <p:sp>
        <p:nvSpPr>
          <p:cNvPr id="182" name="Google Shape;182;p2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1200">
              <a:latin typeface="Times New Roman"/>
              <a:ea typeface="Times New Roman"/>
              <a:cs typeface="Times New Roman"/>
              <a:sym typeface="Times New Roman"/>
            </a:endParaRPr>
          </a:p>
          <a:p>
            <a:pPr marL="0" lvl="0" indent="0" algn="l" rtl="0">
              <a:spcBef>
                <a:spcPts val="1200"/>
              </a:spcBef>
              <a:spcAft>
                <a:spcPts val="1200"/>
              </a:spcAft>
              <a:buNone/>
            </a:pPr>
            <a:endParaRPr sz="1200">
              <a:latin typeface="Times New Roman"/>
              <a:ea typeface="Times New Roman"/>
              <a:cs typeface="Times New Roman"/>
              <a:sym typeface="Times New Roman"/>
            </a:endParaRPr>
          </a:p>
        </p:txBody>
      </p:sp>
      <p:cxnSp>
        <p:nvCxnSpPr>
          <p:cNvPr id="183" name="Google Shape;183;p28"/>
          <p:cNvCxnSpPr>
            <a:stCxn id="182" idx="0"/>
          </p:cNvCxnSpPr>
          <p:nvPr/>
        </p:nvCxnSpPr>
        <p:spPr>
          <a:xfrm>
            <a:off x="4573800" y="2078875"/>
            <a:ext cx="0" cy="2261100"/>
          </a:xfrm>
          <a:prstGeom prst="straightConnector1">
            <a:avLst/>
          </a:prstGeom>
          <a:noFill/>
          <a:ln w="9525" cap="flat" cmpd="sng">
            <a:solidFill>
              <a:schemeClr val="dk2"/>
            </a:solidFill>
            <a:prstDash val="solid"/>
            <a:round/>
            <a:headEnd type="none" w="med" len="med"/>
            <a:tailEnd type="none" w="med" len="med"/>
          </a:ln>
        </p:spPr>
      </p:cxnSp>
      <p:sp>
        <p:nvSpPr>
          <p:cNvPr id="184" name="Google Shape;184;p28"/>
          <p:cNvSpPr txBox="1"/>
          <p:nvPr/>
        </p:nvSpPr>
        <p:spPr>
          <a:xfrm>
            <a:off x="4638950" y="2039575"/>
            <a:ext cx="7332600" cy="255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DDRC = 0x16; //Makes RC0 output pin</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	PORTC = 0x00;</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	while(1)</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	{</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		//Rotate Motor to 0 degree</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		PORTC = 0x16;</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		_delay_us(1000);</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		PORTC = 0x00;</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                        _delay_ms(2000);</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
        <p:nvSpPr>
          <p:cNvPr id="185" name="Google Shape;185;p28"/>
          <p:cNvSpPr txBox="1"/>
          <p:nvPr/>
        </p:nvSpPr>
        <p:spPr>
          <a:xfrm>
            <a:off x="729450" y="2039575"/>
            <a:ext cx="3545100" cy="27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#ifndef F_CPU</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#define F_CPU 8000000UL // 16 clock                     speed</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#endif</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#include &lt;avr/io.h&gt;</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#include &lt;util/delay.h&gt;</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int main(void)</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cxnSp>
        <p:nvCxnSpPr>
          <p:cNvPr id="190" name="Google Shape;190;p29"/>
          <p:cNvCxnSpPr/>
          <p:nvPr/>
        </p:nvCxnSpPr>
        <p:spPr>
          <a:xfrm>
            <a:off x="4543950" y="1443550"/>
            <a:ext cx="56100" cy="3784200"/>
          </a:xfrm>
          <a:prstGeom prst="straightConnector1">
            <a:avLst/>
          </a:prstGeom>
          <a:noFill/>
          <a:ln w="9525" cap="flat" cmpd="sng">
            <a:solidFill>
              <a:schemeClr val="dk2"/>
            </a:solidFill>
            <a:prstDash val="solid"/>
            <a:round/>
            <a:headEnd type="none" w="med" len="med"/>
            <a:tailEnd type="none" w="med" len="med"/>
          </a:ln>
        </p:spPr>
      </p:cxnSp>
      <p:sp>
        <p:nvSpPr>
          <p:cNvPr id="191" name="Google Shape;191;p29"/>
          <p:cNvSpPr txBox="1"/>
          <p:nvPr/>
        </p:nvSpPr>
        <p:spPr>
          <a:xfrm>
            <a:off x="490525" y="1835950"/>
            <a:ext cx="73326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//Rotate Motor to 90 degree</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		PORTC = 0x16;</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		_delay_us(1500);</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		PORTC = 0x00;</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		</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		_delay_ms(2000);</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		</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
        <p:nvSpPr>
          <p:cNvPr id="192" name="Google Shape;192;p29"/>
          <p:cNvSpPr txBox="1"/>
          <p:nvPr/>
        </p:nvSpPr>
        <p:spPr>
          <a:xfrm>
            <a:off x="4709025" y="1878000"/>
            <a:ext cx="73326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//Rotate Motor to 180 degree</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		PORTC = 0x16;</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		_delay_us(2000);</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		PORTC = 0x00;</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		</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		_delay_ms(2000);</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	}</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Circuit Diagram</a:t>
            </a:r>
            <a:endParaRPr/>
          </a:p>
        </p:txBody>
      </p:sp>
      <p:pic>
        <p:nvPicPr>
          <p:cNvPr id="198" name="Google Shape;198;p30"/>
          <p:cNvPicPr preferRelativeResize="0"/>
          <p:nvPr/>
        </p:nvPicPr>
        <p:blipFill>
          <a:blip r:embed="rId3">
            <a:alphaModFix/>
          </a:blip>
          <a:stretch>
            <a:fillRect/>
          </a:stretch>
        </p:blipFill>
        <p:spPr>
          <a:xfrm>
            <a:off x="4034550" y="1936175"/>
            <a:ext cx="4836654" cy="2984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a:off x="662200" y="645725"/>
            <a:ext cx="26883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540">
                <a:latin typeface="Times New Roman"/>
                <a:ea typeface="Times New Roman"/>
                <a:cs typeface="Times New Roman"/>
                <a:sym typeface="Times New Roman"/>
              </a:rPr>
              <a:t>Group Members</a:t>
            </a:r>
            <a:endParaRPr sz="2540">
              <a:latin typeface="Times New Roman"/>
              <a:ea typeface="Times New Roman"/>
              <a:cs typeface="Times New Roman"/>
              <a:sym typeface="Times New Roman"/>
            </a:endParaRPr>
          </a:p>
        </p:txBody>
      </p:sp>
      <p:graphicFrame>
        <p:nvGraphicFramePr>
          <p:cNvPr id="94" name="Google Shape;94;p14"/>
          <p:cNvGraphicFramePr/>
          <p:nvPr/>
        </p:nvGraphicFramePr>
        <p:xfrm>
          <a:off x="819238" y="1627550"/>
          <a:ext cx="7014775" cy="2692650"/>
        </p:xfrm>
        <a:graphic>
          <a:graphicData uri="http://schemas.openxmlformats.org/drawingml/2006/table">
            <a:tbl>
              <a:tblPr>
                <a:noFill/>
                <a:tableStyleId>{718BDE82-FC43-40EA-A579-C137B879AAB6}</a:tableStyleId>
              </a:tblPr>
              <a:tblGrid>
                <a:gridCol w="885125">
                  <a:extLst>
                    <a:ext uri="{9D8B030D-6E8A-4147-A177-3AD203B41FA5}">
                      <a16:colId xmlns:a16="http://schemas.microsoft.com/office/drawing/2014/main" val="20000"/>
                    </a:ext>
                  </a:extLst>
                </a:gridCol>
                <a:gridCol w="1998725">
                  <a:extLst>
                    <a:ext uri="{9D8B030D-6E8A-4147-A177-3AD203B41FA5}">
                      <a16:colId xmlns:a16="http://schemas.microsoft.com/office/drawing/2014/main" val="20001"/>
                    </a:ext>
                  </a:extLst>
                </a:gridCol>
                <a:gridCol w="4130925">
                  <a:extLst>
                    <a:ext uri="{9D8B030D-6E8A-4147-A177-3AD203B41FA5}">
                      <a16:colId xmlns:a16="http://schemas.microsoft.com/office/drawing/2014/main" val="20002"/>
                    </a:ext>
                  </a:extLst>
                </a:gridCol>
              </a:tblGrid>
              <a:tr h="448775">
                <a:tc>
                  <a:txBody>
                    <a:bodyPr/>
                    <a:lstStyle/>
                    <a:p>
                      <a:pPr marL="0" lvl="0" indent="0" algn="l" rtl="0">
                        <a:spcBef>
                          <a:spcPts val="0"/>
                        </a:spcBef>
                        <a:spcAft>
                          <a:spcPts val="0"/>
                        </a:spcAft>
                        <a:buNone/>
                      </a:pPr>
                      <a:r>
                        <a:rPr lang="en">
                          <a:latin typeface="Times New Roman"/>
                          <a:ea typeface="Times New Roman"/>
                          <a:cs typeface="Times New Roman"/>
                          <a:sym typeface="Times New Roman"/>
                        </a:rPr>
                        <a:t>No</a:t>
                      </a:r>
                      <a:endParaRPr>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a:latin typeface="Times New Roman"/>
                          <a:ea typeface="Times New Roman"/>
                          <a:cs typeface="Times New Roman"/>
                          <a:sym typeface="Times New Roman"/>
                        </a:rPr>
                        <a:t>Index No</a:t>
                      </a:r>
                      <a:endParaRPr>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a:latin typeface="Times New Roman"/>
                          <a:ea typeface="Times New Roman"/>
                          <a:cs typeface="Times New Roman"/>
                          <a:sym typeface="Times New Roman"/>
                        </a:rPr>
                        <a:t>Name</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0"/>
                  </a:ext>
                </a:extLst>
              </a:tr>
              <a:tr h="448775">
                <a:tc>
                  <a:txBody>
                    <a:bodyPr/>
                    <a:lstStyle/>
                    <a:p>
                      <a:pPr marL="0" lvl="0" indent="0" algn="l" rtl="0">
                        <a:spcBef>
                          <a:spcPts val="0"/>
                        </a:spcBef>
                        <a:spcAft>
                          <a:spcPts val="0"/>
                        </a:spcAft>
                        <a:buNone/>
                      </a:pPr>
                      <a:r>
                        <a:rPr lang="en" b="1">
                          <a:latin typeface="Times New Roman"/>
                          <a:ea typeface="Times New Roman"/>
                          <a:cs typeface="Times New Roman"/>
                          <a:sym typeface="Times New Roman"/>
                        </a:rPr>
                        <a:t>01</a:t>
                      </a:r>
                      <a:endParaRPr b="1">
                        <a:latin typeface="Times New Roman"/>
                        <a:ea typeface="Times New Roman"/>
                        <a:cs typeface="Times New Roman"/>
                        <a:sym typeface="Times New Roman"/>
                      </a:endParaRPr>
                    </a:p>
                  </a:txBody>
                  <a:tcPr marL="91425" marR="91425" marT="91425" marB="91425">
                    <a:solidFill>
                      <a:srgbClr val="FFFF00"/>
                    </a:solidFill>
                  </a:tcPr>
                </a:tc>
                <a:tc>
                  <a:txBody>
                    <a:bodyPr/>
                    <a:lstStyle/>
                    <a:p>
                      <a:pPr marL="0" lvl="0" indent="0" algn="l" rtl="0">
                        <a:spcBef>
                          <a:spcPts val="0"/>
                        </a:spcBef>
                        <a:spcAft>
                          <a:spcPts val="0"/>
                        </a:spcAft>
                        <a:buNone/>
                      </a:pPr>
                      <a:r>
                        <a:rPr lang="en" b="1">
                          <a:latin typeface="Times New Roman"/>
                          <a:ea typeface="Times New Roman"/>
                          <a:cs typeface="Times New Roman"/>
                          <a:sym typeface="Times New Roman"/>
                        </a:rPr>
                        <a:t>204192X</a:t>
                      </a:r>
                      <a:endParaRPr b="1">
                        <a:latin typeface="Times New Roman"/>
                        <a:ea typeface="Times New Roman"/>
                        <a:cs typeface="Times New Roman"/>
                        <a:sym typeface="Times New Roman"/>
                      </a:endParaRPr>
                    </a:p>
                  </a:txBody>
                  <a:tcPr marL="91425" marR="91425" marT="91425" marB="91425">
                    <a:solidFill>
                      <a:srgbClr val="FFFF00"/>
                    </a:solidFill>
                  </a:tcPr>
                </a:tc>
                <a:tc>
                  <a:txBody>
                    <a:bodyPr/>
                    <a:lstStyle/>
                    <a:p>
                      <a:pPr marL="0" lvl="0" indent="0" algn="l" rtl="0">
                        <a:spcBef>
                          <a:spcPts val="0"/>
                        </a:spcBef>
                        <a:spcAft>
                          <a:spcPts val="0"/>
                        </a:spcAft>
                        <a:buNone/>
                      </a:pPr>
                      <a:r>
                        <a:rPr lang="en" b="1">
                          <a:latin typeface="Times New Roman"/>
                          <a:ea typeface="Times New Roman"/>
                          <a:cs typeface="Times New Roman"/>
                          <a:sym typeface="Times New Roman"/>
                        </a:rPr>
                        <a:t>Sara A.N. Z</a:t>
                      </a:r>
                      <a:endParaRPr b="1">
                        <a:latin typeface="Times New Roman"/>
                        <a:ea typeface="Times New Roman"/>
                        <a:cs typeface="Times New Roman"/>
                        <a:sym typeface="Times New Roman"/>
                      </a:endParaRPr>
                    </a:p>
                  </a:txBody>
                  <a:tcPr marL="91425" marR="91425" marT="91425" marB="91425">
                    <a:solidFill>
                      <a:srgbClr val="FFFF00"/>
                    </a:solidFill>
                  </a:tcPr>
                </a:tc>
                <a:extLst>
                  <a:ext uri="{0D108BD9-81ED-4DB2-BD59-A6C34878D82A}">
                    <a16:rowId xmlns:a16="http://schemas.microsoft.com/office/drawing/2014/main" val="10001"/>
                  </a:ext>
                </a:extLst>
              </a:tr>
              <a:tr h="448775">
                <a:tc>
                  <a:txBody>
                    <a:bodyPr/>
                    <a:lstStyle/>
                    <a:p>
                      <a:pPr marL="0" lvl="0" indent="0" algn="l" rtl="0">
                        <a:spcBef>
                          <a:spcPts val="0"/>
                        </a:spcBef>
                        <a:spcAft>
                          <a:spcPts val="0"/>
                        </a:spcAft>
                        <a:buNone/>
                      </a:pPr>
                      <a:r>
                        <a:rPr lang="en">
                          <a:latin typeface="Times New Roman"/>
                          <a:ea typeface="Times New Roman"/>
                          <a:cs typeface="Times New Roman"/>
                          <a:sym typeface="Times New Roman"/>
                        </a:rPr>
                        <a:t>02</a:t>
                      </a:r>
                      <a:endParaRPr>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a:latin typeface="Times New Roman"/>
                          <a:ea typeface="Times New Roman"/>
                          <a:cs typeface="Times New Roman"/>
                          <a:sym typeface="Times New Roman"/>
                        </a:rPr>
                        <a:t>204130H</a:t>
                      </a:r>
                      <a:endParaRPr>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a:latin typeface="Times New Roman"/>
                          <a:ea typeface="Times New Roman"/>
                          <a:cs typeface="Times New Roman"/>
                          <a:sym typeface="Times New Roman"/>
                        </a:rPr>
                        <a:t>Megasuriya M.M.A.M.J</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2"/>
                  </a:ext>
                </a:extLst>
              </a:tr>
              <a:tr h="448775">
                <a:tc>
                  <a:txBody>
                    <a:bodyPr/>
                    <a:lstStyle/>
                    <a:p>
                      <a:pPr marL="0" lvl="0" indent="0" algn="l" rtl="0">
                        <a:spcBef>
                          <a:spcPts val="0"/>
                        </a:spcBef>
                        <a:spcAft>
                          <a:spcPts val="0"/>
                        </a:spcAft>
                        <a:buNone/>
                      </a:pPr>
                      <a:r>
                        <a:rPr lang="en">
                          <a:latin typeface="Times New Roman"/>
                          <a:ea typeface="Times New Roman"/>
                          <a:cs typeface="Times New Roman"/>
                          <a:sym typeface="Times New Roman"/>
                        </a:rPr>
                        <a:t>03</a:t>
                      </a:r>
                      <a:endParaRPr>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a:latin typeface="Times New Roman"/>
                          <a:ea typeface="Times New Roman"/>
                          <a:cs typeface="Times New Roman"/>
                          <a:sym typeface="Times New Roman"/>
                        </a:rPr>
                        <a:t>204006J</a:t>
                      </a:r>
                      <a:endParaRPr>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a:latin typeface="Times New Roman"/>
                          <a:ea typeface="Times New Roman"/>
                          <a:cs typeface="Times New Roman"/>
                          <a:sym typeface="Times New Roman"/>
                        </a:rPr>
                        <a:t>Appuhamy H.D.S.A.N </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3"/>
                  </a:ext>
                </a:extLst>
              </a:tr>
              <a:tr h="448775">
                <a:tc>
                  <a:txBody>
                    <a:bodyPr/>
                    <a:lstStyle/>
                    <a:p>
                      <a:pPr marL="0" lvl="0" indent="0" algn="l" rtl="0">
                        <a:spcBef>
                          <a:spcPts val="0"/>
                        </a:spcBef>
                        <a:spcAft>
                          <a:spcPts val="0"/>
                        </a:spcAft>
                        <a:buNone/>
                      </a:pPr>
                      <a:r>
                        <a:rPr lang="en">
                          <a:latin typeface="Times New Roman"/>
                          <a:ea typeface="Times New Roman"/>
                          <a:cs typeface="Times New Roman"/>
                          <a:sym typeface="Times New Roman"/>
                        </a:rPr>
                        <a:t>04</a:t>
                      </a:r>
                      <a:endParaRPr>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a:latin typeface="Times New Roman"/>
                          <a:ea typeface="Times New Roman"/>
                          <a:cs typeface="Times New Roman"/>
                          <a:sym typeface="Times New Roman"/>
                        </a:rPr>
                        <a:t>204171H</a:t>
                      </a:r>
                      <a:endParaRPr>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a:latin typeface="Times New Roman"/>
                          <a:ea typeface="Times New Roman"/>
                          <a:cs typeface="Times New Roman"/>
                          <a:sym typeface="Times New Roman"/>
                        </a:rPr>
                        <a:t>Rajapaksha S.S.D</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4"/>
                  </a:ext>
                </a:extLst>
              </a:tr>
              <a:tr h="448775">
                <a:tc>
                  <a:txBody>
                    <a:bodyPr/>
                    <a:lstStyle/>
                    <a:p>
                      <a:pPr marL="0" lvl="0" indent="0" algn="l" rtl="0">
                        <a:spcBef>
                          <a:spcPts val="0"/>
                        </a:spcBef>
                        <a:spcAft>
                          <a:spcPts val="0"/>
                        </a:spcAft>
                        <a:buNone/>
                      </a:pPr>
                      <a:r>
                        <a:rPr lang="en">
                          <a:latin typeface="Times New Roman"/>
                          <a:ea typeface="Times New Roman"/>
                          <a:cs typeface="Times New Roman"/>
                          <a:sym typeface="Times New Roman"/>
                        </a:rPr>
                        <a:t>05</a:t>
                      </a:r>
                      <a:endParaRPr>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a:latin typeface="Times New Roman"/>
                          <a:ea typeface="Times New Roman"/>
                          <a:cs typeface="Times New Roman"/>
                          <a:sym typeface="Times New Roman"/>
                        </a:rPr>
                        <a:t>204155M</a:t>
                      </a:r>
                      <a:endParaRPr>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a:latin typeface="Times New Roman"/>
                          <a:ea typeface="Times New Roman"/>
                          <a:cs typeface="Times New Roman"/>
                          <a:sym typeface="Times New Roman"/>
                        </a:rPr>
                        <a:t>Perera J.K.A.T</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1"/>
          <p:cNvSpPr txBox="1">
            <a:spLocks noGrp="1"/>
          </p:cNvSpPr>
          <p:nvPr>
            <p:ph type="body" idx="1"/>
          </p:nvPr>
        </p:nvSpPr>
        <p:spPr>
          <a:xfrm>
            <a:off x="727650" y="1441200"/>
            <a:ext cx="7688700" cy="323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Our hardware project will be to manufacture a shrimp feeding mechanism. I recognized what needed to be done by engaging with my project teammates, attending hardware project meetings, and conducting research. First, we drafted the proposal by explaining our problem and the suggested solution. Throughout those days, I learned about the technologies that we want to use to develop the system. </a:t>
            </a:r>
            <a:endParaRPr sz="1200">
              <a:latin typeface="Times New Roman"/>
              <a:ea typeface="Times New Roman"/>
              <a:cs typeface="Times New Roman"/>
              <a:sym typeface="Times New Roman"/>
            </a:endParaRPr>
          </a:p>
          <a:p>
            <a:pPr marL="0" lvl="0" indent="0" algn="l" rtl="0">
              <a:spcBef>
                <a:spcPts val="1200"/>
              </a:spcBef>
              <a:spcAft>
                <a:spcPts val="0"/>
              </a:spcAft>
              <a:buNone/>
            </a:pPr>
            <a:r>
              <a:rPr lang="en" sz="1200">
                <a:latin typeface="Times New Roman"/>
                <a:ea typeface="Times New Roman"/>
                <a:cs typeface="Times New Roman"/>
                <a:sym typeface="Times New Roman"/>
              </a:rPr>
              <a:t>● Learning about relay and pH sensor </a:t>
            </a:r>
            <a:endParaRPr sz="1200">
              <a:latin typeface="Times New Roman"/>
              <a:ea typeface="Times New Roman"/>
              <a:cs typeface="Times New Roman"/>
              <a:sym typeface="Times New Roman"/>
            </a:endParaRPr>
          </a:p>
          <a:p>
            <a:pPr marL="0" lvl="0" indent="0" algn="l" rtl="0">
              <a:spcBef>
                <a:spcPts val="1200"/>
              </a:spcBef>
              <a:spcAft>
                <a:spcPts val="0"/>
              </a:spcAft>
              <a:buNone/>
            </a:pPr>
            <a:r>
              <a:rPr lang="en" sz="1200">
                <a:latin typeface="Times New Roman"/>
                <a:ea typeface="Times New Roman"/>
                <a:cs typeface="Times New Roman"/>
                <a:sym typeface="Times New Roman"/>
              </a:rPr>
              <a:t>● Learning to simulate using Proteus </a:t>
            </a:r>
            <a:endParaRPr sz="1200">
              <a:latin typeface="Times New Roman"/>
              <a:ea typeface="Times New Roman"/>
              <a:cs typeface="Times New Roman"/>
              <a:sym typeface="Times New Roman"/>
            </a:endParaRPr>
          </a:p>
          <a:p>
            <a:pPr marL="0" lvl="0" indent="0" algn="l" rtl="0">
              <a:spcBef>
                <a:spcPts val="1200"/>
              </a:spcBef>
              <a:spcAft>
                <a:spcPts val="0"/>
              </a:spcAft>
              <a:buNone/>
            </a:pPr>
            <a:r>
              <a:rPr lang="en" sz="1200">
                <a:latin typeface="Times New Roman"/>
                <a:ea typeface="Times New Roman"/>
                <a:cs typeface="Times New Roman"/>
                <a:sym typeface="Times New Roman"/>
              </a:rPr>
              <a:t>● Learning to do 3D animation</a:t>
            </a:r>
            <a:endParaRPr sz="1200">
              <a:latin typeface="Times New Roman"/>
              <a:ea typeface="Times New Roman"/>
              <a:cs typeface="Times New Roman"/>
              <a:sym typeface="Times New Roman"/>
            </a:endParaRPr>
          </a:p>
          <a:p>
            <a:pPr marL="0" lvl="0" indent="0" algn="l" rtl="0">
              <a:spcBef>
                <a:spcPts val="1200"/>
              </a:spcBef>
              <a:spcAft>
                <a:spcPts val="1200"/>
              </a:spcAft>
              <a:buNone/>
            </a:pPr>
            <a:r>
              <a:rPr lang="en" sz="1200">
                <a:latin typeface="Times New Roman"/>
                <a:ea typeface="Times New Roman"/>
                <a:cs typeface="Times New Roman"/>
                <a:sym typeface="Times New Roman"/>
              </a:rPr>
              <a:t> I have learnt about designing and coding a relay and a pH sensor.learnt to use Proteus software to simulate the circuit. I too learnt to make 3D animations using Blender</a:t>
            </a:r>
            <a:endParaRPr sz="1200">
              <a:latin typeface="Times New Roman"/>
              <a:ea typeface="Times New Roman"/>
              <a:cs typeface="Times New Roman"/>
              <a:sym typeface="Times New Roman"/>
            </a:endParaRPr>
          </a:p>
        </p:txBody>
      </p:sp>
      <p:sp>
        <p:nvSpPr>
          <p:cNvPr id="204" name="Google Shape;204;p31"/>
          <p:cNvSpPr txBox="1"/>
          <p:nvPr/>
        </p:nvSpPr>
        <p:spPr>
          <a:xfrm>
            <a:off x="727650" y="785275"/>
            <a:ext cx="46200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600" i="1">
                <a:solidFill>
                  <a:schemeClr val="accent1"/>
                </a:solidFill>
                <a:latin typeface="Raleway ExtraBold"/>
                <a:ea typeface="Raleway ExtraBold"/>
                <a:cs typeface="Raleway ExtraBold"/>
                <a:sym typeface="Raleway ExtraBold"/>
              </a:rPr>
              <a:t>Member 02: Megasuriya M.M.A.M.J- 204130H </a:t>
            </a:r>
            <a:endParaRPr sz="1800" i="1">
              <a:latin typeface="Raleway ExtraBold"/>
              <a:ea typeface="Raleway ExtraBold"/>
              <a:cs typeface="Raleway ExtraBold"/>
              <a:sym typeface="Raleway ExtraBo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pH sensor</a:t>
            </a:r>
            <a:endParaRPr/>
          </a:p>
        </p:txBody>
      </p:sp>
      <p:sp>
        <p:nvSpPr>
          <p:cNvPr id="210" name="Google Shape;210;p3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11" name="Google Shape;211;p32"/>
          <p:cNvPicPr preferRelativeResize="0"/>
          <p:nvPr/>
        </p:nvPicPr>
        <p:blipFill>
          <a:blip r:embed="rId3">
            <a:alphaModFix/>
          </a:blip>
          <a:stretch>
            <a:fillRect/>
          </a:stretch>
        </p:blipFill>
        <p:spPr>
          <a:xfrm>
            <a:off x="5996200" y="2153863"/>
            <a:ext cx="2726326" cy="1928825"/>
          </a:xfrm>
          <a:prstGeom prst="rect">
            <a:avLst/>
          </a:prstGeom>
          <a:noFill/>
          <a:ln>
            <a:noFill/>
          </a:ln>
        </p:spPr>
      </p:pic>
      <p:pic>
        <p:nvPicPr>
          <p:cNvPr id="212" name="Google Shape;212;p32"/>
          <p:cNvPicPr preferRelativeResize="0"/>
          <p:nvPr/>
        </p:nvPicPr>
        <p:blipFill>
          <a:blip r:embed="rId4">
            <a:alphaModFix/>
          </a:blip>
          <a:stretch>
            <a:fillRect/>
          </a:stretch>
        </p:blipFill>
        <p:spPr>
          <a:xfrm>
            <a:off x="729450" y="2078875"/>
            <a:ext cx="2881725" cy="2185950"/>
          </a:xfrm>
          <a:prstGeom prst="rect">
            <a:avLst/>
          </a:prstGeom>
          <a:noFill/>
          <a:ln>
            <a:noFill/>
          </a:ln>
        </p:spPr>
      </p:pic>
      <p:pic>
        <p:nvPicPr>
          <p:cNvPr id="213" name="Google Shape;213;p32"/>
          <p:cNvPicPr preferRelativeResize="0"/>
          <p:nvPr/>
        </p:nvPicPr>
        <p:blipFill>
          <a:blip r:embed="rId5">
            <a:alphaModFix/>
          </a:blip>
          <a:stretch>
            <a:fillRect/>
          </a:stretch>
        </p:blipFill>
        <p:spPr>
          <a:xfrm>
            <a:off x="4061225" y="1568200"/>
            <a:ext cx="1934975" cy="2771775"/>
          </a:xfrm>
          <a:prstGeom prst="rect">
            <a:avLst/>
          </a:prstGeom>
          <a:noFill/>
          <a:ln>
            <a:noFill/>
          </a:ln>
        </p:spPr>
      </p:pic>
      <p:sp>
        <p:nvSpPr>
          <p:cNvPr id="214" name="Google Shape;214;p32"/>
          <p:cNvSpPr txBox="1"/>
          <p:nvPr/>
        </p:nvSpPr>
        <p:spPr>
          <a:xfrm>
            <a:off x="1363975" y="4445900"/>
            <a:ext cx="5997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Lato"/>
                <a:ea typeface="Lato"/>
                <a:cs typeface="Lato"/>
                <a:sym typeface="Lato"/>
              </a:rPr>
              <a:t>Link for data sheet -</a:t>
            </a:r>
            <a:r>
              <a:rPr lang="en" dirty="0">
                <a:latin typeface="Lato"/>
                <a:ea typeface="Lato"/>
                <a:cs typeface="Lato"/>
                <a:sym typeface="Lato"/>
                <a:hlinkClick r:id="rId6"/>
              </a:rPr>
              <a:t>https://datasheetspdf.com/pdf/1415405/Vernier/pH-Sensor/1</a:t>
            </a:r>
            <a:endParaRPr dirty="0">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3"/>
          <p:cNvSpPr txBox="1">
            <a:spLocks noGrp="1"/>
          </p:cNvSpPr>
          <p:nvPr>
            <p:ph type="title"/>
          </p:nvPr>
        </p:nvSpPr>
        <p:spPr>
          <a:xfrm>
            <a:off x="727650" y="681025"/>
            <a:ext cx="7688700" cy="468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pH Cont.</a:t>
            </a:r>
            <a:endParaRPr dirty="0"/>
          </a:p>
        </p:txBody>
      </p:sp>
      <p:sp>
        <p:nvSpPr>
          <p:cNvPr id="220" name="Google Shape;220;p33"/>
          <p:cNvSpPr txBox="1"/>
          <p:nvPr/>
        </p:nvSpPr>
        <p:spPr>
          <a:xfrm>
            <a:off x="727650" y="1624750"/>
            <a:ext cx="2778000" cy="735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200">
                <a:solidFill>
                  <a:srgbClr val="555555"/>
                </a:solidFill>
                <a:latin typeface="Courier New"/>
                <a:ea typeface="Courier New"/>
                <a:cs typeface="Courier New"/>
                <a:sym typeface="Courier New"/>
              </a:rPr>
              <a:t>Maximum Voltage-5V</a:t>
            </a:r>
            <a:endParaRPr sz="1200">
              <a:solidFill>
                <a:srgbClr val="555555"/>
              </a:solidFill>
              <a:latin typeface="Courier New"/>
              <a:ea typeface="Courier New"/>
              <a:cs typeface="Courier New"/>
              <a:sym typeface="Courier New"/>
            </a:endParaRPr>
          </a:p>
          <a:p>
            <a:pPr marL="0" lvl="0" indent="0" algn="l" rtl="0">
              <a:lnSpc>
                <a:spcPct val="115000"/>
              </a:lnSpc>
              <a:spcBef>
                <a:spcPts val="1200"/>
              </a:spcBef>
              <a:spcAft>
                <a:spcPts val="0"/>
              </a:spcAft>
              <a:buNone/>
            </a:pPr>
            <a:r>
              <a:rPr lang="en" sz="1200">
                <a:solidFill>
                  <a:srgbClr val="555555"/>
                </a:solidFill>
                <a:latin typeface="Courier New"/>
                <a:ea typeface="Courier New"/>
                <a:cs typeface="Courier New"/>
                <a:sym typeface="Courier New"/>
              </a:rPr>
              <a:t>Maximum current-</a:t>
            </a:r>
            <a:endParaRPr sz="1200">
              <a:solidFill>
                <a:srgbClr val="555555"/>
              </a:solidFill>
              <a:latin typeface="Courier New"/>
              <a:ea typeface="Courier New"/>
              <a:cs typeface="Courier New"/>
              <a:sym typeface="Courier New"/>
            </a:endParaRPr>
          </a:p>
        </p:txBody>
      </p:sp>
      <p:sp>
        <p:nvSpPr>
          <p:cNvPr id="221" name="Google Shape;221;p33"/>
          <p:cNvSpPr txBox="1"/>
          <p:nvPr/>
        </p:nvSpPr>
        <p:spPr>
          <a:xfrm>
            <a:off x="4416725" y="1238325"/>
            <a:ext cx="4654500" cy="33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endParaRPr sz="1000">
              <a:solidFill>
                <a:srgbClr val="555555"/>
              </a:solidFill>
              <a:latin typeface="Courier New"/>
              <a:ea typeface="Courier New"/>
              <a:cs typeface="Courier New"/>
              <a:sym typeface="Courier New"/>
            </a:endParaRPr>
          </a:p>
        </p:txBody>
      </p:sp>
      <p:cxnSp>
        <p:nvCxnSpPr>
          <p:cNvPr id="222" name="Google Shape;222;p33"/>
          <p:cNvCxnSpPr/>
          <p:nvPr/>
        </p:nvCxnSpPr>
        <p:spPr>
          <a:xfrm>
            <a:off x="4019000" y="1426425"/>
            <a:ext cx="31200" cy="36027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Relay circuit</a:t>
            </a:r>
            <a:endParaRPr/>
          </a:p>
        </p:txBody>
      </p:sp>
      <p:sp>
        <p:nvSpPr>
          <p:cNvPr id="228" name="Google Shape;228;p3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29" name="Google Shape;229;p34"/>
          <p:cNvPicPr preferRelativeResize="0"/>
          <p:nvPr/>
        </p:nvPicPr>
        <p:blipFill>
          <a:blip r:embed="rId3">
            <a:alphaModFix/>
          </a:blip>
          <a:stretch>
            <a:fillRect/>
          </a:stretch>
        </p:blipFill>
        <p:spPr>
          <a:xfrm>
            <a:off x="729450" y="2150950"/>
            <a:ext cx="4191208" cy="2261100"/>
          </a:xfrm>
          <a:prstGeom prst="rect">
            <a:avLst/>
          </a:prstGeom>
          <a:noFill/>
          <a:ln>
            <a:noFill/>
          </a:ln>
        </p:spPr>
      </p:pic>
      <p:pic>
        <p:nvPicPr>
          <p:cNvPr id="230" name="Google Shape;230;p34"/>
          <p:cNvPicPr preferRelativeResize="0"/>
          <p:nvPr/>
        </p:nvPicPr>
        <p:blipFill>
          <a:blip r:embed="rId4">
            <a:alphaModFix/>
          </a:blip>
          <a:stretch>
            <a:fillRect/>
          </a:stretch>
        </p:blipFill>
        <p:spPr>
          <a:xfrm>
            <a:off x="5011350" y="1697413"/>
            <a:ext cx="4076700" cy="2714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5"/>
          <p:cNvSpPr txBox="1">
            <a:spLocks noGrp="1"/>
          </p:cNvSpPr>
          <p:nvPr>
            <p:ph type="title"/>
          </p:nvPr>
        </p:nvSpPr>
        <p:spPr>
          <a:xfrm>
            <a:off x="267900" y="1843100"/>
            <a:ext cx="5143500" cy="2759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1350" b="0">
                <a:solidFill>
                  <a:srgbClr val="212529"/>
                </a:solidFill>
                <a:highlight>
                  <a:srgbClr val="EEEEEE"/>
                </a:highlight>
                <a:latin typeface="Courier New"/>
                <a:ea typeface="Courier New"/>
                <a:cs typeface="Courier New"/>
                <a:sym typeface="Courier New"/>
              </a:rPr>
              <a:t>#include&lt;reg52.h&gt;</a:t>
            </a:r>
            <a:endParaRPr sz="1350" b="0">
              <a:solidFill>
                <a:srgbClr val="212529"/>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350" b="0">
                <a:solidFill>
                  <a:srgbClr val="212529"/>
                </a:solidFill>
                <a:highlight>
                  <a:srgbClr val="EEEEEE"/>
                </a:highlight>
                <a:latin typeface="Courier New"/>
                <a:ea typeface="Courier New"/>
                <a:cs typeface="Courier New"/>
                <a:sym typeface="Courier New"/>
              </a:rPr>
              <a:t>sbit relay_pin = P2^0; gives a variable name to port 2</a:t>
            </a:r>
            <a:endParaRPr sz="1350" b="0">
              <a:solidFill>
                <a:srgbClr val="212529"/>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350" b="0">
                <a:solidFill>
                  <a:srgbClr val="212529"/>
                </a:solidFill>
                <a:highlight>
                  <a:srgbClr val="EEEEEE"/>
                </a:highlight>
                <a:latin typeface="Courier New"/>
                <a:ea typeface="Courier New"/>
                <a:cs typeface="Courier New"/>
                <a:sym typeface="Courier New"/>
              </a:rPr>
              <a:t>void Delay_ms(int); predefines the delay function</a:t>
            </a:r>
            <a:endParaRPr sz="1350" b="0">
              <a:solidFill>
                <a:srgbClr val="212529"/>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350" b="0">
                <a:solidFill>
                  <a:srgbClr val="212529"/>
                </a:solidFill>
                <a:highlight>
                  <a:srgbClr val="EEEEEE"/>
                </a:highlight>
                <a:latin typeface="Courier New"/>
                <a:ea typeface="Courier New"/>
                <a:cs typeface="Courier New"/>
                <a:sym typeface="Courier New"/>
              </a:rPr>
              <a:t>void main()</a:t>
            </a:r>
            <a:endParaRPr sz="1350" b="0">
              <a:solidFill>
                <a:srgbClr val="212529"/>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350" b="0">
                <a:solidFill>
                  <a:srgbClr val="212529"/>
                </a:solidFill>
                <a:highlight>
                  <a:srgbClr val="EEEEEE"/>
                </a:highlight>
                <a:latin typeface="Courier New"/>
                <a:ea typeface="Courier New"/>
                <a:cs typeface="Courier New"/>
                <a:sym typeface="Courier New"/>
              </a:rPr>
              <a:t>{</a:t>
            </a:r>
            <a:endParaRPr sz="1350" b="0">
              <a:solidFill>
                <a:srgbClr val="212529"/>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350" b="0">
                <a:solidFill>
                  <a:srgbClr val="212529"/>
                </a:solidFill>
                <a:highlight>
                  <a:srgbClr val="EEEEEE"/>
                </a:highlight>
                <a:latin typeface="Courier New"/>
                <a:ea typeface="Courier New"/>
                <a:cs typeface="Courier New"/>
                <a:sym typeface="Courier New"/>
              </a:rPr>
              <a:t>do // loop to contineously switch the relay </a:t>
            </a:r>
            <a:endParaRPr sz="1350" b="0">
              <a:solidFill>
                <a:srgbClr val="212529"/>
              </a:solidFill>
              <a:highlight>
                <a:srgbClr val="EEEEEE"/>
              </a:highlight>
              <a:latin typeface="Courier New"/>
              <a:ea typeface="Courier New"/>
              <a:cs typeface="Courier New"/>
              <a:sym typeface="Courier New"/>
            </a:endParaRPr>
          </a:p>
          <a:p>
            <a:pPr marL="279400" marR="279400" lvl="0" indent="0" algn="l" rtl="0">
              <a:lnSpc>
                <a:spcPct val="160000"/>
              </a:lnSpc>
              <a:spcBef>
                <a:spcPts val="0"/>
              </a:spcBef>
              <a:spcAft>
                <a:spcPts val="0"/>
              </a:spcAft>
              <a:buNone/>
            </a:pPr>
            <a:r>
              <a:rPr lang="en" sz="1350" b="0">
                <a:solidFill>
                  <a:srgbClr val="212529"/>
                </a:solidFill>
                <a:highlight>
                  <a:srgbClr val="EEEEEE"/>
                </a:highlight>
                <a:latin typeface="Courier New"/>
                <a:ea typeface="Courier New"/>
                <a:cs typeface="Courier New"/>
                <a:sym typeface="Courier New"/>
              </a:rPr>
              <a:t>{relay_pin = 0; </a:t>
            </a:r>
            <a:endParaRPr sz="1350" b="0">
              <a:solidFill>
                <a:srgbClr val="212529"/>
              </a:solidFill>
              <a:highlight>
                <a:srgbClr val="EEEEEE"/>
              </a:highlight>
              <a:latin typeface="Courier New"/>
              <a:ea typeface="Courier New"/>
              <a:cs typeface="Courier New"/>
              <a:sym typeface="Courier New"/>
            </a:endParaRPr>
          </a:p>
          <a:p>
            <a:pPr marL="279400" marR="279400" lvl="0" indent="0" algn="l" rtl="0">
              <a:lnSpc>
                <a:spcPct val="160000"/>
              </a:lnSpc>
              <a:spcBef>
                <a:spcPts val="2200"/>
              </a:spcBef>
              <a:spcAft>
                <a:spcPts val="0"/>
              </a:spcAft>
              <a:buNone/>
            </a:pPr>
            <a:r>
              <a:rPr lang="en" sz="1350" b="0">
                <a:solidFill>
                  <a:srgbClr val="212529"/>
                </a:solidFill>
                <a:highlight>
                  <a:srgbClr val="EEEEEE"/>
                </a:highlight>
                <a:latin typeface="Courier New"/>
                <a:ea typeface="Courier New"/>
                <a:cs typeface="Courier New"/>
                <a:sym typeface="Courier New"/>
              </a:rPr>
              <a:t>Delay_ms(1000);</a:t>
            </a:r>
            <a:endParaRPr sz="1350" b="0">
              <a:solidFill>
                <a:srgbClr val="212529"/>
              </a:solidFill>
              <a:highlight>
                <a:srgbClr val="EEEEEE"/>
              </a:highlight>
              <a:latin typeface="Courier New"/>
              <a:ea typeface="Courier New"/>
              <a:cs typeface="Courier New"/>
              <a:sym typeface="Courier New"/>
            </a:endParaRPr>
          </a:p>
          <a:p>
            <a:pPr marL="279400" marR="279400" lvl="0" indent="0" algn="l" rtl="0">
              <a:lnSpc>
                <a:spcPct val="160000"/>
              </a:lnSpc>
              <a:spcBef>
                <a:spcPts val="2200"/>
              </a:spcBef>
              <a:spcAft>
                <a:spcPts val="0"/>
              </a:spcAft>
              <a:buNone/>
            </a:pPr>
            <a:r>
              <a:rPr lang="en" sz="1350" b="0">
                <a:solidFill>
                  <a:srgbClr val="212529"/>
                </a:solidFill>
                <a:highlight>
                  <a:srgbClr val="EEEEEE"/>
                </a:highlight>
                <a:latin typeface="Courier New"/>
                <a:ea typeface="Courier New"/>
                <a:cs typeface="Courier New"/>
                <a:sym typeface="Courier New"/>
              </a:rPr>
              <a:t>relay_pin = 1; </a:t>
            </a:r>
            <a:endParaRPr sz="1350" b="0">
              <a:solidFill>
                <a:srgbClr val="212529"/>
              </a:solidFill>
              <a:highlight>
                <a:srgbClr val="EEEEEE"/>
              </a:highlight>
              <a:latin typeface="Courier New"/>
              <a:ea typeface="Courier New"/>
              <a:cs typeface="Courier New"/>
              <a:sym typeface="Courier New"/>
            </a:endParaRPr>
          </a:p>
          <a:p>
            <a:pPr marL="279400" marR="279400" lvl="0" indent="0" algn="l" rtl="0">
              <a:lnSpc>
                <a:spcPct val="160000"/>
              </a:lnSpc>
              <a:spcBef>
                <a:spcPts val="2200"/>
              </a:spcBef>
              <a:spcAft>
                <a:spcPts val="0"/>
              </a:spcAft>
              <a:buNone/>
            </a:pPr>
            <a:r>
              <a:rPr lang="en" sz="1350" b="0">
                <a:solidFill>
                  <a:srgbClr val="212529"/>
                </a:solidFill>
                <a:highlight>
                  <a:srgbClr val="EEEEEE"/>
                </a:highlight>
                <a:latin typeface="Courier New"/>
                <a:ea typeface="Courier New"/>
                <a:cs typeface="Courier New"/>
                <a:sym typeface="Courier New"/>
              </a:rPr>
              <a:t>Delay_ms(1000);</a:t>
            </a:r>
            <a:endParaRPr sz="1350" b="0">
              <a:solidFill>
                <a:srgbClr val="212529"/>
              </a:solidFill>
              <a:highlight>
                <a:srgbClr val="EEEEEE"/>
              </a:highlight>
              <a:latin typeface="Courier New"/>
              <a:ea typeface="Courier New"/>
              <a:cs typeface="Courier New"/>
              <a:sym typeface="Courier New"/>
            </a:endParaRPr>
          </a:p>
          <a:p>
            <a:pPr marL="0" marR="279400" lvl="0" indent="0" algn="l" rtl="0">
              <a:lnSpc>
                <a:spcPct val="160000"/>
              </a:lnSpc>
              <a:spcBef>
                <a:spcPts val="2200"/>
              </a:spcBef>
              <a:spcAft>
                <a:spcPts val="0"/>
              </a:spcAft>
              <a:buNone/>
            </a:pPr>
            <a:endParaRPr sz="1350" b="0">
              <a:solidFill>
                <a:srgbClr val="212529"/>
              </a:solidFill>
              <a:highlight>
                <a:srgbClr val="EEEEEE"/>
              </a:highlight>
              <a:latin typeface="Courier New"/>
              <a:ea typeface="Courier New"/>
              <a:cs typeface="Courier New"/>
              <a:sym typeface="Courier New"/>
            </a:endParaRPr>
          </a:p>
          <a:p>
            <a:pPr marL="279400" marR="279400" lvl="0" indent="0" algn="l" rtl="0">
              <a:lnSpc>
                <a:spcPct val="160000"/>
              </a:lnSpc>
              <a:spcBef>
                <a:spcPts val="2200"/>
              </a:spcBef>
              <a:spcAft>
                <a:spcPts val="0"/>
              </a:spcAft>
              <a:buNone/>
            </a:pPr>
            <a:endParaRPr sz="1350" b="0">
              <a:solidFill>
                <a:srgbClr val="212529"/>
              </a:solidFill>
              <a:highlight>
                <a:srgbClr val="EEEEEE"/>
              </a:highlight>
              <a:latin typeface="Courier New"/>
              <a:ea typeface="Courier New"/>
              <a:cs typeface="Courier New"/>
              <a:sym typeface="Courier New"/>
            </a:endParaRPr>
          </a:p>
          <a:p>
            <a:pPr marL="279400" marR="279400" lvl="0" indent="0" algn="l" rtl="0">
              <a:lnSpc>
                <a:spcPct val="160000"/>
              </a:lnSpc>
              <a:spcBef>
                <a:spcPts val="2200"/>
              </a:spcBef>
              <a:spcAft>
                <a:spcPts val="0"/>
              </a:spcAft>
              <a:buNone/>
            </a:pPr>
            <a:endParaRPr sz="1350" b="0">
              <a:solidFill>
                <a:srgbClr val="212529"/>
              </a:solidFill>
              <a:highlight>
                <a:srgbClr val="EEEEEE"/>
              </a:highlight>
              <a:latin typeface="Courier New"/>
              <a:ea typeface="Courier New"/>
              <a:cs typeface="Courier New"/>
              <a:sym typeface="Courier New"/>
            </a:endParaRPr>
          </a:p>
          <a:p>
            <a:pPr marL="0" lvl="0" indent="0" algn="l" rtl="0">
              <a:spcBef>
                <a:spcPts val="2200"/>
              </a:spcBef>
              <a:spcAft>
                <a:spcPts val="0"/>
              </a:spcAft>
              <a:buNone/>
            </a:pPr>
            <a:endParaRPr/>
          </a:p>
        </p:txBody>
      </p:sp>
      <p:sp>
        <p:nvSpPr>
          <p:cNvPr id="236" name="Google Shape;236;p35"/>
          <p:cNvSpPr txBox="1"/>
          <p:nvPr/>
        </p:nvSpPr>
        <p:spPr>
          <a:xfrm>
            <a:off x="964400" y="1303575"/>
            <a:ext cx="66012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ato"/>
              <a:buChar char="●"/>
            </a:pPr>
            <a:r>
              <a:rPr lang="en">
                <a:latin typeface="Lato"/>
                <a:ea typeface="Lato"/>
                <a:cs typeface="Lato"/>
                <a:sym typeface="Lato"/>
              </a:rPr>
              <a:t>Maximum voltage-12 V</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Maximum current-200 mA</a:t>
            </a:r>
            <a:endParaRPr>
              <a:latin typeface="Lato"/>
              <a:ea typeface="Lato"/>
              <a:cs typeface="Lato"/>
              <a:sym typeface="Lato"/>
            </a:endParaRPr>
          </a:p>
        </p:txBody>
      </p:sp>
      <p:sp>
        <p:nvSpPr>
          <p:cNvPr id="237" name="Google Shape;237;p35"/>
          <p:cNvSpPr txBox="1"/>
          <p:nvPr/>
        </p:nvSpPr>
        <p:spPr>
          <a:xfrm>
            <a:off x="5293525" y="2312425"/>
            <a:ext cx="3707700" cy="226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50">
                <a:solidFill>
                  <a:srgbClr val="212529"/>
                </a:solidFill>
                <a:highlight>
                  <a:srgbClr val="EEEEEE"/>
                </a:highlight>
                <a:latin typeface="Courier New"/>
                <a:ea typeface="Courier New"/>
                <a:cs typeface="Courier New"/>
                <a:sym typeface="Courier New"/>
              </a:rPr>
              <a:t>void Delay_ms(int k) // function to generate delay </a:t>
            </a:r>
            <a:endParaRPr sz="1350">
              <a:solidFill>
                <a:srgbClr val="212529"/>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350">
                <a:solidFill>
                  <a:srgbClr val="212529"/>
                </a:solidFill>
                <a:highlight>
                  <a:srgbClr val="EEEEEE"/>
                </a:highlight>
                <a:latin typeface="Courier New"/>
                <a:ea typeface="Courier New"/>
                <a:cs typeface="Courier New"/>
                <a:sym typeface="Courier New"/>
              </a:rPr>
              <a:t>{</a:t>
            </a:r>
            <a:endParaRPr sz="1350">
              <a:solidFill>
                <a:srgbClr val="212529"/>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350">
                <a:solidFill>
                  <a:srgbClr val="212529"/>
                </a:solidFill>
                <a:highlight>
                  <a:srgbClr val="EEEEEE"/>
                </a:highlight>
                <a:latin typeface="Courier New"/>
                <a:ea typeface="Courier New"/>
                <a:cs typeface="Courier New"/>
                <a:sym typeface="Courier New"/>
              </a:rPr>
              <a:t>int j;</a:t>
            </a:r>
            <a:endParaRPr sz="1350">
              <a:solidFill>
                <a:srgbClr val="212529"/>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350">
                <a:solidFill>
                  <a:srgbClr val="212529"/>
                </a:solidFill>
                <a:highlight>
                  <a:srgbClr val="EEEEEE"/>
                </a:highlight>
                <a:latin typeface="Courier New"/>
                <a:ea typeface="Courier New"/>
                <a:cs typeface="Courier New"/>
                <a:sym typeface="Courier New"/>
              </a:rPr>
              <a:t>int i;</a:t>
            </a:r>
            <a:endParaRPr sz="1350">
              <a:solidFill>
                <a:srgbClr val="212529"/>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350">
                <a:solidFill>
                  <a:srgbClr val="212529"/>
                </a:solidFill>
                <a:highlight>
                  <a:srgbClr val="EEEEEE"/>
                </a:highlight>
                <a:latin typeface="Courier New"/>
                <a:ea typeface="Courier New"/>
                <a:cs typeface="Courier New"/>
                <a:sym typeface="Courier New"/>
              </a:rPr>
              <a:t>for(i=0;i&lt;k;i++)</a:t>
            </a:r>
            <a:endParaRPr sz="1350">
              <a:solidFill>
                <a:srgbClr val="212529"/>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350">
                <a:solidFill>
                  <a:srgbClr val="212529"/>
                </a:solidFill>
                <a:highlight>
                  <a:srgbClr val="EEEEEE"/>
                </a:highlight>
                <a:latin typeface="Courier New"/>
                <a:ea typeface="Courier New"/>
                <a:cs typeface="Courier New"/>
                <a:sym typeface="Courier New"/>
              </a:rPr>
              <a:t>{</a:t>
            </a:r>
            <a:endParaRPr sz="1350">
              <a:solidFill>
                <a:srgbClr val="212529"/>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350">
                <a:solidFill>
                  <a:srgbClr val="212529"/>
                </a:solidFill>
                <a:highlight>
                  <a:srgbClr val="EEEEEE"/>
                </a:highlight>
                <a:latin typeface="Courier New"/>
                <a:ea typeface="Courier New"/>
                <a:cs typeface="Courier New"/>
                <a:sym typeface="Courier New"/>
              </a:rPr>
              <a:t>for(j=0;j&lt;1275;j++)</a:t>
            </a:r>
            <a:endParaRPr sz="1350">
              <a:solidFill>
                <a:srgbClr val="212529"/>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350">
                <a:solidFill>
                  <a:srgbClr val="212529"/>
                </a:solidFill>
                <a:highlight>
                  <a:srgbClr val="EEEEEE"/>
                </a:highlight>
                <a:latin typeface="Courier New"/>
                <a:ea typeface="Courier New"/>
                <a:cs typeface="Courier New"/>
                <a:sym typeface="Courier New"/>
              </a:rPr>
              <a:t>}</a:t>
            </a:r>
            <a:endParaRPr sz="1350">
              <a:solidFill>
                <a:srgbClr val="212529"/>
              </a:solidFill>
              <a:highlight>
                <a:srgbClr val="EEEEEE"/>
              </a:highlight>
              <a:latin typeface="Courier New"/>
              <a:ea typeface="Courier New"/>
              <a:cs typeface="Courier New"/>
              <a:sym typeface="Courier New"/>
            </a:endParaRPr>
          </a:p>
          <a:p>
            <a:pPr marL="279400" marR="279400" lvl="0" indent="0" algn="l" rtl="0">
              <a:lnSpc>
                <a:spcPct val="160000"/>
              </a:lnSpc>
              <a:spcBef>
                <a:spcPts val="0"/>
              </a:spcBef>
              <a:spcAft>
                <a:spcPts val="2200"/>
              </a:spcAft>
              <a:buNone/>
            </a:pPr>
            <a:r>
              <a:rPr lang="en" sz="1350">
                <a:solidFill>
                  <a:srgbClr val="212529"/>
                </a:solidFill>
                <a:highlight>
                  <a:srgbClr val="EEEEEE"/>
                </a:highlight>
                <a:latin typeface="Courier New"/>
                <a:ea typeface="Courier New"/>
                <a:cs typeface="Courier New"/>
                <a:sym typeface="Courier New"/>
              </a:rPr>
              <a:t>}</a:t>
            </a:r>
            <a:endParaRPr sz="1350">
              <a:solidFill>
                <a:srgbClr val="212529"/>
              </a:solidFill>
              <a:highlight>
                <a:srgbClr val="EEEEEE"/>
              </a:highlight>
              <a:latin typeface="Courier New"/>
              <a:ea typeface="Courier New"/>
              <a:cs typeface="Courier New"/>
              <a:sym typeface="Courier New"/>
            </a:endParaRPr>
          </a:p>
        </p:txBody>
      </p:sp>
      <p:cxnSp>
        <p:nvCxnSpPr>
          <p:cNvPr id="238" name="Google Shape;238;p35"/>
          <p:cNvCxnSpPr/>
          <p:nvPr/>
        </p:nvCxnSpPr>
        <p:spPr>
          <a:xfrm>
            <a:off x="5229225" y="1918100"/>
            <a:ext cx="32100" cy="29898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Circuit diagram</a:t>
            </a:r>
            <a:endParaRPr/>
          </a:p>
        </p:txBody>
      </p:sp>
      <p:sp>
        <p:nvSpPr>
          <p:cNvPr id="244" name="Google Shape;244;p36"/>
          <p:cNvSpPr txBox="1">
            <a:spLocks noGrp="1"/>
          </p:cNvSpPr>
          <p:nvPr>
            <p:ph type="body" idx="1"/>
          </p:nvPr>
        </p:nvSpPr>
        <p:spPr>
          <a:xfrm>
            <a:off x="729450" y="4518775"/>
            <a:ext cx="7688700" cy="3546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1200"/>
              </a:spcAft>
              <a:buNone/>
            </a:pPr>
            <a:r>
              <a:rPr lang="en"/>
              <a:t>Link for data sheet-https://components101.com/sites/default/files/component_datasheet/5V%20Relay%20Datasheet.pdf</a:t>
            </a:r>
            <a:endParaRPr/>
          </a:p>
        </p:txBody>
      </p:sp>
      <p:pic>
        <p:nvPicPr>
          <p:cNvPr id="245" name="Google Shape;245;p36"/>
          <p:cNvPicPr preferRelativeResize="0"/>
          <p:nvPr/>
        </p:nvPicPr>
        <p:blipFill>
          <a:blip r:embed="rId3">
            <a:alphaModFix/>
          </a:blip>
          <a:stretch>
            <a:fillRect/>
          </a:stretch>
        </p:blipFill>
        <p:spPr>
          <a:xfrm>
            <a:off x="3047725" y="1047950"/>
            <a:ext cx="6010650" cy="3364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7"/>
          <p:cNvSpPr txBox="1">
            <a:spLocks noGrp="1"/>
          </p:cNvSpPr>
          <p:nvPr>
            <p:ph type="body" idx="1"/>
          </p:nvPr>
        </p:nvSpPr>
        <p:spPr>
          <a:xfrm>
            <a:off x="798350" y="1428100"/>
            <a:ext cx="7688700" cy="33489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SzPts val="688"/>
              <a:buNone/>
            </a:pPr>
            <a:r>
              <a:rPr lang="en" sz="1212" b="1"/>
              <a:t>Manufacturing a shrimp feeding device will be our hardware project. By interacting with my project partners, attending hardware project meetings, and completing research, I was able to identify what needed to be done. We begin by drafting the proposal by describing our problem and the proposed remedy. I learnt about the technology we intend to employ to construct the system during the course of those days. </a:t>
            </a:r>
            <a:endParaRPr sz="1212" b="1"/>
          </a:p>
          <a:p>
            <a:pPr marL="0" lvl="0" indent="0" algn="l" rtl="0">
              <a:lnSpc>
                <a:spcPct val="105000"/>
              </a:lnSpc>
              <a:spcBef>
                <a:spcPts val="1200"/>
              </a:spcBef>
              <a:spcAft>
                <a:spcPts val="0"/>
              </a:spcAft>
              <a:buSzPts val="688"/>
              <a:buNone/>
            </a:pPr>
            <a:r>
              <a:rPr lang="en" sz="1212" b="1"/>
              <a:t>● Learning about real time clock module(RTC) </a:t>
            </a:r>
            <a:endParaRPr sz="1212" b="1"/>
          </a:p>
          <a:p>
            <a:pPr marL="0" lvl="0" indent="0" algn="l" rtl="0">
              <a:lnSpc>
                <a:spcPct val="105000"/>
              </a:lnSpc>
              <a:spcBef>
                <a:spcPts val="1200"/>
              </a:spcBef>
              <a:spcAft>
                <a:spcPts val="0"/>
              </a:spcAft>
              <a:buSzPts val="688"/>
              <a:buNone/>
            </a:pPr>
            <a:r>
              <a:rPr lang="en" sz="1212" b="1"/>
              <a:t>● Learning to simulate using Proteus </a:t>
            </a:r>
            <a:endParaRPr sz="1212" b="1"/>
          </a:p>
          <a:p>
            <a:pPr marL="0" lvl="0" indent="0" algn="l" rtl="0">
              <a:lnSpc>
                <a:spcPct val="105000"/>
              </a:lnSpc>
              <a:spcBef>
                <a:spcPts val="1200"/>
              </a:spcBef>
              <a:spcAft>
                <a:spcPts val="0"/>
              </a:spcAft>
              <a:buSzPts val="688"/>
              <a:buNone/>
            </a:pPr>
            <a:r>
              <a:rPr lang="en" sz="1212" b="1"/>
              <a:t>● Learning to do 3D animation</a:t>
            </a:r>
            <a:endParaRPr sz="1212" b="1"/>
          </a:p>
          <a:p>
            <a:pPr marL="0" lvl="0" indent="0" algn="l" rtl="0">
              <a:lnSpc>
                <a:spcPct val="105000"/>
              </a:lnSpc>
              <a:spcBef>
                <a:spcPts val="1200"/>
              </a:spcBef>
              <a:spcAft>
                <a:spcPts val="1200"/>
              </a:spcAft>
              <a:buSzPts val="688"/>
              <a:buNone/>
            </a:pPr>
            <a:r>
              <a:rPr lang="en" sz="1212" b="1"/>
              <a:t> I have learnt about designing and coding an alarm system used with RTC module. I mention that I have learnt to use Proteus to design the circuits and learned to create 3D animations using Blender. I'm also working on a WIFI module. At the time, I was mainly concerned with the theoretical aspects of this wifi module, as well as figuring out how to connect to the atmega32.</a:t>
            </a:r>
            <a:endParaRPr sz="1212" b="1"/>
          </a:p>
        </p:txBody>
      </p:sp>
      <p:sp>
        <p:nvSpPr>
          <p:cNvPr id="251" name="Google Shape;251;p37"/>
          <p:cNvSpPr txBox="1"/>
          <p:nvPr/>
        </p:nvSpPr>
        <p:spPr>
          <a:xfrm>
            <a:off x="798350" y="680575"/>
            <a:ext cx="4777200" cy="448200"/>
          </a:xfrm>
          <a:prstGeom prst="rect">
            <a:avLst/>
          </a:prstGeom>
          <a:noFill/>
          <a:ln>
            <a:noFill/>
          </a:ln>
        </p:spPr>
        <p:txBody>
          <a:bodyPr spcFirstLastPara="1" wrap="square" lIns="91425" tIns="91425" rIns="91425" bIns="91425" anchor="t" anchorCtr="0">
            <a:spAutoFit/>
          </a:bodyPr>
          <a:lstStyle/>
          <a:p>
            <a:pPr marL="0" lvl="0" indent="0" algn="l" rtl="0">
              <a:lnSpc>
                <a:spcPct val="105000"/>
              </a:lnSpc>
              <a:spcBef>
                <a:spcPts val="0"/>
              </a:spcBef>
              <a:spcAft>
                <a:spcPts val="1200"/>
              </a:spcAft>
              <a:buClr>
                <a:srgbClr val="000000"/>
              </a:buClr>
              <a:buSzPts val="688"/>
              <a:buFont typeface="Arial"/>
              <a:buNone/>
            </a:pPr>
            <a:r>
              <a:rPr lang="en" sz="1712" i="1">
                <a:solidFill>
                  <a:schemeClr val="accent1"/>
                </a:solidFill>
                <a:latin typeface="Raleway ExtraBold"/>
                <a:ea typeface="Raleway ExtraBold"/>
                <a:cs typeface="Raleway ExtraBold"/>
                <a:sym typeface="Raleway ExtraBold"/>
              </a:rPr>
              <a:t>Member 03: Appuhamy H.D.S.A.N- 204006J </a:t>
            </a:r>
            <a:endParaRPr sz="1900" i="1">
              <a:latin typeface="Raleway ExtraBold"/>
              <a:ea typeface="Raleway ExtraBold"/>
              <a:cs typeface="Raleway ExtraBold"/>
              <a:sym typeface="Raleway ExtraBo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Responsibilities</a:t>
            </a:r>
            <a:endParaRPr/>
          </a:p>
        </p:txBody>
      </p:sp>
      <p:sp>
        <p:nvSpPr>
          <p:cNvPr id="257" name="Google Shape;257;p3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lnSpcReduction="10000"/>
          </a:bodyPr>
          <a:lstStyle/>
          <a:p>
            <a:pPr marL="457200" lvl="0" indent="-311150" algn="l" rtl="0">
              <a:lnSpc>
                <a:spcPct val="150000"/>
              </a:lnSpc>
              <a:spcBef>
                <a:spcPts val="0"/>
              </a:spcBef>
              <a:spcAft>
                <a:spcPts val="0"/>
              </a:spcAft>
              <a:buSzPts val="1300"/>
              <a:buChar char="●"/>
            </a:pPr>
            <a:r>
              <a:rPr lang="en" b="1"/>
              <a:t>Learn about how RTC work</a:t>
            </a:r>
            <a:endParaRPr b="1"/>
          </a:p>
          <a:p>
            <a:pPr marL="457200" lvl="0" indent="-311150" algn="l" rtl="0">
              <a:lnSpc>
                <a:spcPct val="150000"/>
              </a:lnSpc>
              <a:spcBef>
                <a:spcPts val="0"/>
              </a:spcBef>
              <a:spcAft>
                <a:spcPts val="0"/>
              </a:spcAft>
              <a:buSzPts val="1300"/>
              <a:buChar char="●"/>
            </a:pPr>
            <a:r>
              <a:rPr lang="en" b="1"/>
              <a:t>How to connect RTC  to the atmega32 microcontroller</a:t>
            </a:r>
            <a:endParaRPr b="1"/>
          </a:p>
          <a:p>
            <a:pPr marL="457200" lvl="0" indent="-311150" algn="l" rtl="0">
              <a:lnSpc>
                <a:spcPct val="150000"/>
              </a:lnSpc>
              <a:spcBef>
                <a:spcPts val="0"/>
              </a:spcBef>
              <a:spcAft>
                <a:spcPts val="0"/>
              </a:spcAft>
              <a:buSzPts val="1300"/>
              <a:buChar char="●"/>
            </a:pPr>
            <a:r>
              <a:rPr lang="en" b="1"/>
              <a:t>Learn about how wifi adapter work</a:t>
            </a:r>
            <a:endParaRPr b="1"/>
          </a:p>
          <a:p>
            <a:pPr marL="457200" lvl="0" indent="-311150" algn="l" rtl="0">
              <a:lnSpc>
                <a:spcPct val="150000"/>
              </a:lnSpc>
              <a:spcBef>
                <a:spcPts val="0"/>
              </a:spcBef>
              <a:spcAft>
                <a:spcPts val="0"/>
              </a:spcAft>
              <a:buSzPts val="1300"/>
              <a:buChar char="●"/>
            </a:pPr>
            <a:r>
              <a:rPr lang="en" b="1"/>
              <a:t>How to connect to wifi  adapter to atmega32 microcontroller</a:t>
            </a:r>
            <a:endParaRPr b="1"/>
          </a:p>
          <a:p>
            <a:pPr marL="457200" lvl="0" indent="-311150" algn="l" rtl="0">
              <a:lnSpc>
                <a:spcPct val="150000"/>
              </a:lnSpc>
              <a:spcBef>
                <a:spcPts val="0"/>
              </a:spcBef>
              <a:spcAft>
                <a:spcPts val="0"/>
              </a:spcAft>
              <a:buSzPts val="1300"/>
              <a:buChar char="●"/>
            </a:pPr>
            <a:r>
              <a:rPr lang="en" b="1"/>
              <a:t>Refer the code parts of following components</a:t>
            </a:r>
            <a:endParaRPr b="1"/>
          </a:p>
          <a:p>
            <a:pPr marL="457200" lvl="0" indent="-311150" algn="l" rtl="0">
              <a:lnSpc>
                <a:spcPct val="150000"/>
              </a:lnSpc>
              <a:spcBef>
                <a:spcPts val="0"/>
              </a:spcBef>
              <a:spcAft>
                <a:spcPts val="0"/>
              </a:spcAft>
              <a:buSzPts val="1300"/>
              <a:buChar char="●"/>
            </a:pPr>
            <a:r>
              <a:rPr lang="en" b="1"/>
              <a:t>Identifying what are the method that use for communicate with microcontrollar .</a:t>
            </a:r>
            <a:endParaRPr b="1"/>
          </a:p>
          <a:p>
            <a:pPr marL="457200" lvl="0" indent="-311150" algn="l" rtl="0">
              <a:lnSpc>
                <a:spcPct val="150000"/>
              </a:lnSpc>
              <a:spcBef>
                <a:spcPts val="0"/>
              </a:spcBef>
              <a:spcAft>
                <a:spcPts val="0"/>
              </a:spcAft>
              <a:buSzPts val="1300"/>
              <a:buChar char="●"/>
            </a:pPr>
            <a:r>
              <a:rPr lang="en" b="1"/>
              <a:t>Learning to do 3D animations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9"/>
          <p:cNvSpPr txBox="1">
            <a:spLocks noGrp="1"/>
          </p:cNvSpPr>
          <p:nvPr>
            <p:ph type="title"/>
          </p:nvPr>
        </p:nvSpPr>
        <p:spPr>
          <a:xfrm>
            <a:off x="662825" y="5324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RTC (Real Time Clock Module)</a:t>
            </a:r>
            <a:endParaRPr/>
          </a:p>
        </p:txBody>
      </p:sp>
      <p:pic>
        <p:nvPicPr>
          <p:cNvPr id="263" name="Google Shape;263;p39"/>
          <p:cNvPicPr preferRelativeResize="0"/>
          <p:nvPr/>
        </p:nvPicPr>
        <p:blipFill>
          <a:blip r:embed="rId3">
            <a:alphaModFix/>
          </a:blip>
          <a:stretch>
            <a:fillRect/>
          </a:stretch>
        </p:blipFill>
        <p:spPr>
          <a:xfrm>
            <a:off x="5650175" y="1372500"/>
            <a:ext cx="2701351" cy="1272750"/>
          </a:xfrm>
          <a:prstGeom prst="rect">
            <a:avLst/>
          </a:prstGeom>
          <a:noFill/>
          <a:ln>
            <a:noFill/>
          </a:ln>
        </p:spPr>
      </p:pic>
      <p:pic>
        <p:nvPicPr>
          <p:cNvPr id="264" name="Google Shape;264;p39"/>
          <p:cNvPicPr preferRelativeResize="0"/>
          <p:nvPr/>
        </p:nvPicPr>
        <p:blipFill>
          <a:blip r:embed="rId4">
            <a:alphaModFix/>
          </a:blip>
          <a:stretch>
            <a:fillRect/>
          </a:stretch>
        </p:blipFill>
        <p:spPr>
          <a:xfrm>
            <a:off x="5867400" y="2891875"/>
            <a:ext cx="2415175" cy="1145650"/>
          </a:xfrm>
          <a:prstGeom prst="rect">
            <a:avLst/>
          </a:prstGeom>
          <a:noFill/>
          <a:ln>
            <a:noFill/>
          </a:ln>
        </p:spPr>
      </p:pic>
      <p:sp>
        <p:nvSpPr>
          <p:cNvPr id="265" name="Google Shape;265;p39"/>
          <p:cNvSpPr txBox="1">
            <a:spLocks noGrp="1"/>
          </p:cNvSpPr>
          <p:nvPr>
            <p:ph type="body" idx="1"/>
          </p:nvPr>
        </p:nvSpPr>
        <p:spPr>
          <a:xfrm>
            <a:off x="729450" y="1292550"/>
            <a:ext cx="7688700" cy="3344700"/>
          </a:xfrm>
          <a:prstGeom prst="rect">
            <a:avLst/>
          </a:prstGeom>
        </p:spPr>
        <p:txBody>
          <a:bodyPr spcFirstLastPara="1" wrap="square" lIns="91425" tIns="91425" rIns="91425" bIns="91425" anchor="t" anchorCtr="0">
            <a:normAutofit fontScale="47500" lnSpcReduction="20000"/>
          </a:bodyPr>
          <a:lstStyle/>
          <a:p>
            <a:pPr marL="0" lvl="0" indent="0" algn="l" rtl="0">
              <a:spcBef>
                <a:spcPts val="0"/>
              </a:spcBef>
              <a:spcAft>
                <a:spcPts val="0"/>
              </a:spcAft>
              <a:buNone/>
            </a:pPr>
            <a:r>
              <a:rPr lang="en" sz="3826"/>
              <a:t>Specification (ds1307):</a:t>
            </a:r>
            <a:endParaRPr sz="3826"/>
          </a:p>
          <a:p>
            <a:pPr marL="457200" lvl="0" indent="-321310" algn="l" rtl="0">
              <a:spcBef>
                <a:spcPts val="1200"/>
              </a:spcBef>
              <a:spcAft>
                <a:spcPts val="0"/>
              </a:spcAft>
              <a:buSzPct val="100000"/>
              <a:buChar char="●"/>
            </a:pPr>
            <a:r>
              <a:rPr lang="en" sz="3650" b="1"/>
              <a:t>Low power full BCD clock/calender</a:t>
            </a:r>
            <a:endParaRPr sz="3650" b="1"/>
          </a:p>
          <a:p>
            <a:pPr marL="457200" lvl="0" indent="-321310" algn="l" rtl="0">
              <a:spcBef>
                <a:spcPts val="0"/>
              </a:spcBef>
              <a:spcAft>
                <a:spcPts val="0"/>
              </a:spcAft>
              <a:buSzPct val="100000"/>
              <a:buChar char="●"/>
            </a:pPr>
            <a:r>
              <a:rPr lang="en" sz="3650" b="1"/>
              <a:t>2 main power sources can be connected.</a:t>
            </a:r>
            <a:endParaRPr sz="3650" b="1"/>
          </a:p>
          <a:p>
            <a:pPr marL="457200" lvl="0" indent="-321310" algn="l" rtl="0">
              <a:spcBef>
                <a:spcPts val="0"/>
              </a:spcBef>
              <a:spcAft>
                <a:spcPts val="0"/>
              </a:spcAft>
              <a:buSzPct val="100000"/>
              <a:buChar char="●"/>
            </a:pPr>
            <a:r>
              <a:rPr lang="en" sz="3650" b="1"/>
              <a:t>Maximum voltage of primary supply is 5.5v.</a:t>
            </a:r>
            <a:endParaRPr sz="3650" b="1"/>
          </a:p>
          <a:p>
            <a:pPr marL="457200" lvl="0" indent="-321310" algn="l" rtl="0">
              <a:spcBef>
                <a:spcPts val="0"/>
              </a:spcBef>
              <a:spcAft>
                <a:spcPts val="0"/>
              </a:spcAft>
              <a:buSzPct val="100000"/>
              <a:buChar char="●"/>
            </a:pPr>
            <a:r>
              <a:rPr lang="en" sz="3650" b="1"/>
              <a:t>Minimum voltage of primary supply is 4.5v. </a:t>
            </a:r>
            <a:endParaRPr sz="3650" b="1"/>
          </a:p>
          <a:p>
            <a:pPr marL="457200" lvl="0" indent="-321310" algn="l" rtl="0">
              <a:spcBef>
                <a:spcPts val="0"/>
              </a:spcBef>
              <a:spcAft>
                <a:spcPts val="0"/>
              </a:spcAft>
              <a:buSzPct val="100000"/>
              <a:buChar char="●"/>
            </a:pPr>
            <a:r>
              <a:rPr lang="en" sz="3650" b="1"/>
              <a:t>Maximum voltage of secondary supply is 3.5v.</a:t>
            </a:r>
            <a:endParaRPr sz="3650" b="1"/>
          </a:p>
          <a:p>
            <a:pPr marL="457200" lvl="0" indent="-321310" algn="l" rtl="0">
              <a:spcBef>
                <a:spcPts val="0"/>
              </a:spcBef>
              <a:spcAft>
                <a:spcPts val="0"/>
              </a:spcAft>
              <a:buSzPct val="100000"/>
              <a:buChar char="●"/>
            </a:pPr>
            <a:r>
              <a:rPr lang="en" sz="3650" b="1"/>
              <a:t>Minimum voltage of secondary supply is 2.0v. </a:t>
            </a:r>
            <a:endParaRPr sz="3650" b="1"/>
          </a:p>
          <a:p>
            <a:pPr marL="457200" lvl="0" indent="-321310" algn="l" rtl="0">
              <a:spcBef>
                <a:spcPts val="0"/>
              </a:spcBef>
              <a:spcAft>
                <a:spcPts val="0"/>
              </a:spcAft>
              <a:buSzPct val="100000"/>
              <a:buChar char="●"/>
            </a:pPr>
            <a:r>
              <a:rPr lang="en" sz="3650" b="1"/>
              <a:t>Maximum current is 1.5mA. </a:t>
            </a:r>
            <a:endParaRPr sz="3650" b="1"/>
          </a:p>
          <a:p>
            <a:pPr marL="457200" lvl="0" indent="-321310" algn="l" rtl="0">
              <a:spcBef>
                <a:spcPts val="0"/>
              </a:spcBef>
              <a:spcAft>
                <a:spcPts val="0"/>
              </a:spcAft>
              <a:buSzPct val="100000"/>
              <a:buChar char="●"/>
            </a:pPr>
            <a:r>
              <a:rPr lang="en" sz="3650" b="1"/>
              <a:t>Connecting via I2c protocol. </a:t>
            </a:r>
            <a:endParaRPr sz="3650" b="1"/>
          </a:p>
          <a:p>
            <a:pPr marL="457200" lvl="0" indent="-321310" algn="l" rtl="0">
              <a:spcBef>
                <a:spcPts val="0"/>
              </a:spcBef>
              <a:spcAft>
                <a:spcPts val="0"/>
              </a:spcAft>
              <a:buSzPct val="100000"/>
              <a:buChar char="●"/>
            </a:pPr>
            <a:r>
              <a:rPr lang="en" sz="3650" b="1"/>
              <a:t>Link to datasheet  </a:t>
            </a:r>
            <a:r>
              <a:rPr lang="en" sz="3550" u="sng">
                <a:solidFill>
                  <a:schemeClr val="hlink"/>
                </a:solidFill>
                <a:latin typeface="Times New Roman"/>
                <a:ea typeface="Times New Roman"/>
                <a:cs typeface="Times New Roman"/>
                <a:sym typeface="Times New Roman"/>
                <a:hlinkClick r:id="rId5"/>
              </a:rPr>
              <a:t>https://pdf1.alldatasheet.com/datasheet-pdf/view/58481/DALLAS/DS1307.html</a:t>
            </a:r>
            <a:r>
              <a:rPr lang="en" sz="3650" b="1"/>
              <a:t>                                                </a:t>
            </a:r>
            <a:r>
              <a:rPr lang="en" sz="3774" b="1"/>
              <a:t> </a:t>
            </a:r>
            <a:endParaRPr sz="3774" b="1"/>
          </a:p>
          <a:p>
            <a:pPr marL="457200" lvl="0" indent="0" algn="l" rtl="0">
              <a:spcBef>
                <a:spcPts val="1200"/>
              </a:spcBef>
              <a:spcAft>
                <a:spcPts val="1200"/>
              </a:spcAft>
              <a:buNone/>
            </a:pPr>
            <a:endParaRPr sz="3774" b="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0"/>
          <p:cNvSpPr txBox="1">
            <a:spLocks noGrp="1"/>
          </p:cNvSpPr>
          <p:nvPr>
            <p:ph type="title"/>
          </p:nvPr>
        </p:nvSpPr>
        <p:spPr>
          <a:xfrm>
            <a:off x="727650" y="5857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Circuit Diagram</a:t>
            </a:r>
            <a:endParaRPr/>
          </a:p>
        </p:txBody>
      </p:sp>
      <p:pic>
        <p:nvPicPr>
          <p:cNvPr id="4" name="Picture 3" descr="Diagram&#10;&#10;Description automatically generated">
            <a:extLst>
              <a:ext uri="{FF2B5EF4-FFF2-40B4-BE49-F238E27FC236}">
                <a16:creationId xmlns:a16="http://schemas.microsoft.com/office/drawing/2014/main" id="{85F01FA5-730E-465F-9026-CD0926B8F609}"/>
              </a:ext>
            </a:extLst>
          </p:cNvPr>
          <p:cNvPicPr>
            <a:picLocks noChangeAspect="1"/>
          </p:cNvPicPr>
          <p:nvPr/>
        </p:nvPicPr>
        <p:blipFill rotWithShape="1">
          <a:blip r:embed="rId3"/>
          <a:srcRect l="13462" t="13968" r="25640" b="12201"/>
          <a:stretch/>
        </p:blipFill>
        <p:spPr bwMode="auto">
          <a:xfrm>
            <a:off x="1799185" y="1200029"/>
            <a:ext cx="6199187" cy="3788661"/>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29450" y="546475"/>
            <a:ext cx="25818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Times New Roman"/>
                <a:ea typeface="Times New Roman"/>
                <a:cs typeface="Times New Roman"/>
                <a:sym typeface="Times New Roman"/>
              </a:rPr>
              <a:t>Problem in brief</a:t>
            </a:r>
            <a:endParaRPr>
              <a:latin typeface="Times New Roman"/>
              <a:ea typeface="Times New Roman"/>
              <a:cs typeface="Times New Roman"/>
              <a:sym typeface="Times New Roman"/>
            </a:endParaRPr>
          </a:p>
        </p:txBody>
      </p:sp>
      <p:sp>
        <p:nvSpPr>
          <p:cNvPr id="100" name="Google Shape;100;p15"/>
          <p:cNvSpPr txBox="1">
            <a:spLocks noGrp="1"/>
          </p:cNvSpPr>
          <p:nvPr>
            <p:ph type="body" idx="1"/>
          </p:nvPr>
        </p:nvSpPr>
        <p:spPr>
          <a:xfrm>
            <a:off x="729450" y="1361125"/>
            <a:ext cx="8071800" cy="3348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Although shrimp farming gives a huge amount of progress in the economy, the shrimp farmers face more challenges to achieve their expected goals.</a:t>
            </a:r>
            <a:endParaRPr b="1"/>
          </a:p>
          <a:p>
            <a:pPr marL="0" lvl="0" indent="0" algn="l" rtl="0">
              <a:spcBef>
                <a:spcPts val="1200"/>
              </a:spcBef>
              <a:spcAft>
                <a:spcPts val="0"/>
              </a:spcAft>
              <a:buNone/>
            </a:pPr>
            <a:r>
              <a:rPr lang="en" b="1"/>
              <a:t> ▪ Manual monitoring and lack of maintaining proper record</a:t>
            </a:r>
            <a:endParaRPr b="1"/>
          </a:p>
          <a:p>
            <a:pPr marL="0" lvl="0" indent="0" algn="l" rtl="0">
              <a:spcBef>
                <a:spcPts val="1200"/>
              </a:spcBef>
              <a:spcAft>
                <a:spcPts val="0"/>
              </a:spcAft>
              <a:buNone/>
            </a:pPr>
            <a:r>
              <a:rPr lang="en" b="1"/>
              <a:t>▪ Necessity for more man power</a:t>
            </a:r>
            <a:endParaRPr b="1"/>
          </a:p>
          <a:p>
            <a:pPr marL="0" lvl="0" indent="0" algn="l" rtl="0">
              <a:spcBef>
                <a:spcPts val="1200"/>
              </a:spcBef>
              <a:spcAft>
                <a:spcPts val="0"/>
              </a:spcAft>
              <a:buNone/>
            </a:pPr>
            <a:r>
              <a:rPr lang="en" b="1"/>
              <a:t> ▪ Hard to maintain the growth of shrimps</a:t>
            </a:r>
            <a:endParaRPr b="1"/>
          </a:p>
          <a:p>
            <a:pPr marL="0" lvl="0" indent="0" algn="l" rtl="0">
              <a:spcBef>
                <a:spcPts val="1200"/>
              </a:spcBef>
              <a:spcAft>
                <a:spcPts val="1200"/>
              </a:spcAft>
              <a:buNone/>
            </a:pPr>
            <a:r>
              <a:rPr lang="en" b="1"/>
              <a:t> ▪ Lack of knowledge in maintaining the quality of water</a:t>
            </a:r>
            <a:endParaRPr b="1"/>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1"/>
          <p:cNvSpPr txBox="1">
            <a:spLocks noGrp="1"/>
          </p:cNvSpPr>
          <p:nvPr>
            <p:ph type="title"/>
          </p:nvPr>
        </p:nvSpPr>
        <p:spPr>
          <a:xfrm>
            <a:off x="727650" y="5591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Code</a:t>
            </a:r>
            <a:endParaRPr/>
          </a:p>
        </p:txBody>
      </p:sp>
      <p:sp>
        <p:nvSpPr>
          <p:cNvPr id="277" name="Google Shape;277;p41"/>
          <p:cNvSpPr txBox="1">
            <a:spLocks noGrp="1"/>
          </p:cNvSpPr>
          <p:nvPr>
            <p:ph type="body" idx="1"/>
          </p:nvPr>
        </p:nvSpPr>
        <p:spPr>
          <a:xfrm>
            <a:off x="586300" y="1505750"/>
            <a:ext cx="7928400" cy="2931600"/>
          </a:xfrm>
          <a:prstGeom prst="rect">
            <a:avLst/>
          </a:prstGeom>
        </p:spPr>
        <p:txBody>
          <a:bodyPr spcFirstLastPara="1" wrap="square" lIns="91425" tIns="91425" rIns="91425" bIns="91425" anchor="t" anchorCtr="0">
            <a:normAutofit lnSpcReduction="10000"/>
          </a:bodyPr>
          <a:lstStyle/>
          <a:p>
            <a:pPr marL="0" lvl="0" indent="0" algn="l" rtl="0">
              <a:lnSpc>
                <a:spcPct val="10000"/>
              </a:lnSpc>
              <a:spcBef>
                <a:spcPts val="0"/>
              </a:spcBef>
              <a:spcAft>
                <a:spcPts val="0"/>
              </a:spcAft>
              <a:buNone/>
            </a:pPr>
            <a:r>
              <a:rPr lang="en" dirty="0"/>
              <a:t>void I2C_INIT_FUN(I2C_Handler_t * Handler)</a:t>
            </a:r>
            <a:endParaRPr dirty="0"/>
          </a:p>
          <a:p>
            <a:pPr marL="0" lvl="0" indent="0" algn="l" rtl="0">
              <a:lnSpc>
                <a:spcPct val="10000"/>
              </a:lnSpc>
              <a:spcBef>
                <a:spcPts val="1200"/>
              </a:spcBef>
              <a:spcAft>
                <a:spcPts val="0"/>
              </a:spcAft>
              <a:buNone/>
            </a:pPr>
            <a:r>
              <a:rPr lang="en" dirty="0"/>
              <a:t>{</a:t>
            </a:r>
            <a:endParaRPr dirty="0"/>
          </a:p>
          <a:p>
            <a:pPr marL="0" lvl="0" indent="0" algn="l" rtl="0">
              <a:lnSpc>
                <a:spcPct val="10000"/>
              </a:lnSpc>
              <a:spcBef>
                <a:spcPts val="1200"/>
              </a:spcBef>
              <a:spcAft>
                <a:spcPts val="0"/>
              </a:spcAft>
              <a:buNone/>
            </a:pPr>
            <a:r>
              <a:rPr lang="en" dirty="0"/>
              <a:t>    // INIT. i2c peripheral</a:t>
            </a:r>
            <a:endParaRPr dirty="0"/>
          </a:p>
          <a:p>
            <a:pPr marL="0" lvl="0" indent="0" algn="l" rtl="0">
              <a:lnSpc>
                <a:spcPct val="10000"/>
              </a:lnSpc>
              <a:spcBef>
                <a:spcPts val="1200"/>
              </a:spcBef>
              <a:spcAft>
                <a:spcPts val="0"/>
              </a:spcAft>
              <a:buNone/>
            </a:pPr>
            <a:r>
              <a:rPr lang="en" dirty="0"/>
              <a:t>    I2C-&gt;I2C_TWBR = ((((uint64_t)F_CPU)/(uint64_t)(Handler-&gt;Init.I2C_Clk_Speed))-16)/2;</a:t>
            </a:r>
            <a:endParaRPr dirty="0"/>
          </a:p>
          <a:p>
            <a:pPr marL="0" lvl="0" indent="0" algn="l" rtl="0">
              <a:lnSpc>
                <a:spcPct val="10000"/>
              </a:lnSpc>
              <a:spcBef>
                <a:spcPts val="1200"/>
              </a:spcBef>
              <a:spcAft>
                <a:spcPts val="0"/>
              </a:spcAft>
              <a:buNone/>
            </a:pPr>
            <a:r>
              <a:rPr lang="en" dirty="0"/>
              <a:t>    I2C-&gt;I2C_TWAR = Handler-&gt;Init.I2C_SlaveADD;</a:t>
            </a:r>
            <a:endParaRPr dirty="0"/>
          </a:p>
          <a:p>
            <a:pPr marL="0" lvl="0" indent="0" algn="l" rtl="0">
              <a:lnSpc>
                <a:spcPct val="10000"/>
              </a:lnSpc>
              <a:spcBef>
                <a:spcPts val="1200"/>
              </a:spcBef>
              <a:spcAft>
                <a:spcPts val="0"/>
              </a:spcAft>
              <a:buNone/>
            </a:pPr>
            <a:r>
              <a:rPr lang="en" dirty="0"/>
              <a:t>    I2C-&gt;I2C_TWCR = 0x00 ;</a:t>
            </a:r>
            <a:endParaRPr dirty="0"/>
          </a:p>
          <a:p>
            <a:pPr marL="0" lvl="0" indent="0" algn="l" rtl="0">
              <a:lnSpc>
                <a:spcPct val="10000"/>
              </a:lnSpc>
              <a:spcBef>
                <a:spcPts val="1200"/>
              </a:spcBef>
              <a:spcAft>
                <a:spcPts val="0"/>
              </a:spcAft>
              <a:buNone/>
            </a:pPr>
            <a:r>
              <a:rPr lang="en" dirty="0"/>
              <a:t>    I2C-&gt;I2C_TWSR = 0x00 ;</a:t>
            </a:r>
            <a:endParaRPr dirty="0"/>
          </a:p>
          <a:p>
            <a:pPr marL="0" lvl="0" indent="0" algn="l" rtl="0">
              <a:lnSpc>
                <a:spcPct val="10000"/>
              </a:lnSpc>
              <a:spcBef>
                <a:spcPts val="1200"/>
              </a:spcBef>
              <a:spcAft>
                <a:spcPts val="0"/>
              </a:spcAft>
              <a:buNone/>
            </a:pPr>
            <a:r>
              <a:rPr lang="en" dirty="0"/>
              <a:t>    </a:t>
            </a:r>
            <a:endParaRPr dirty="0"/>
          </a:p>
          <a:p>
            <a:pPr marL="0" lvl="0" indent="0" algn="l" rtl="0">
              <a:lnSpc>
                <a:spcPct val="10000"/>
              </a:lnSpc>
              <a:spcBef>
                <a:spcPts val="1200"/>
              </a:spcBef>
              <a:spcAft>
                <a:spcPts val="0"/>
              </a:spcAft>
              <a:buNone/>
            </a:pPr>
            <a:r>
              <a:rPr lang="en" dirty="0"/>
              <a:t>    if(Handler-&gt;Init.I2C_INIT_MODE == I2C_INIT_EN)</a:t>
            </a:r>
            <a:endParaRPr dirty="0"/>
          </a:p>
          <a:p>
            <a:pPr marL="0" lvl="0" indent="0" algn="l" rtl="0">
              <a:lnSpc>
                <a:spcPct val="10000"/>
              </a:lnSpc>
              <a:spcBef>
                <a:spcPts val="1200"/>
              </a:spcBef>
              <a:spcAft>
                <a:spcPts val="0"/>
              </a:spcAft>
              <a:buNone/>
            </a:pPr>
            <a:r>
              <a:rPr lang="en" dirty="0"/>
              <a:t>    {</a:t>
            </a:r>
            <a:endParaRPr dirty="0"/>
          </a:p>
          <a:p>
            <a:pPr marL="0" lvl="0" indent="0" algn="l" rtl="0">
              <a:lnSpc>
                <a:spcPct val="10000"/>
              </a:lnSpc>
              <a:spcBef>
                <a:spcPts val="1200"/>
              </a:spcBef>
              <a:spcAft>
                <a:spcPts val="0"/>
              </a:spcAft>
              <a:buNone/>
            </a:pPr>
            <a:r>
              <a:rPr lang="en" dirty="0"/>
              <a:t>    sei();</a:t>
            </a:r>
            <a:endParaRPr dirty="0"/>
          </a:p>
          <a:p>
            <a:pPr marL="0" lvl="0" indent="0" algn="l" rtl="0">
              <a:lnSpc>
                <a:spcPct val="10000"/>
              </a:lnSpc>
              <a:spcBef>
                <a:spcPts val="1200"/>
              </a:spcBef>
              <a:spcAft>
                <a:spcPts val="0"/>
              </a:spcAft>
              <a:buNone/>
            </a:pPr>
            <a:r>
              <a:rPr lang="en" dirty="0"/>
              <a:t>    I2C-&gt;I2C_TWCR |= 0x01 ;</a:t>
            </a:r>
            <a:endParaRPr dirty="0"/>
          </a:p>
          <a:p>
            <a:pPr marL="0" lvl="0" indent="0" algn="l" rtl="0">
              <a:lnSpc>
                <a:spcPct val="10000"/>
              </a:lnSpc>
              <a:spcBef>
                <a:spcPts val="1200"/>
              </a:spcBef>
              <a:spcAft>
                <a:spcPts val="0"/>
              </a:spcAft>
              <a:buNone/>
            </a:pPr>
            <a:r>
              <a:rPr lang="en" dirty="0"/>
              <a:t>    }else{</a:t>
            </a:r>
            <a:endParaRPr dirty="0"/>
          </a:p>
          <a:p>
            <a:pPr marL="0" lvl="0" indent="0" algn="l" rtl="0">
              <a:lnSpc>
                <a:spcPct val="10000"/>
              </a:lnSpc>
              <a:spcBef>
                <a:spcPts val="1200"/>
              </a:spcBef>
              <a:spcAft>
                <a:spcPts val="0"/>
              </a:spcAft>
              <a:buNone/>
            </a:pPr>
            <a:r>
              <a:rPr lang="en" dirty="0"/>
              <a:t>    I2C-&gt;I2C_TWCR &amp;= ~0x01 ;    </a:t>
            </a:r>
            <a:endParaRPr dirty="0"/>
          </a:p>
          <a:p>
            <a:pPr marL="0" lvl="0" indent="0" algn="l" rtl="0">
              <a:lnSpc>
                <a:spcPct val="10000"/>
              </a:lnSpc>
              <a:spcBef>
                <a:spcPts val="1200"/>
              </a:spcBef>
              <a:spcAft>
                <a:spcPts val="0"/>
              </a:spcAft>
              <a:buNone/>
            </a:pPr>
            <a:r>
              <a:rPr lang="en" dirty="0"/>
              <a:t>    }</a:t>
            </a:r>
            <a:endParaRPr dirty="0"/>
          </a:p>
          <a:p>
            <a:pPr marL="0" lvl="0" indent="0" algn="l" rtl="0">
              <a:lnSpc>
                <a:spcPct val="10000"/>
              </a:lnSpc>
              <a:spcBef>
                <a:spcPts val="1200"/>
              </a:spcBef>
              <a:spcAft>
                <a:spcPts val="1200"/>
              </a:spcAft>
              <a:buNone/>
            </a:pPr>
            <a:r>
              <a:rPr lang="en" dirty="0"/>
              <a:t>}</a:t>
            </a: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2"/>
          <p:cNvSpPr txBox="1">
            <a:spLocks noGrp="1"/>
          </p:cNvSpPr>
          <p:nvPr>
            <p:ph type="title"/>
          </p:nvPr>
        </p:nvSpPr>
        <p:spPr>
          <a:xfrm>
            <a:off x="582875" y="5591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WIFI Module</a:t>
            </a:r>
            <a:endParaRPr/>
          </a:p>
        </p:txBody>
      </p:sp>
      <p:sp>
        <p:nvSpPr>
          <p:cNvPr id="283" name="Google Shape;283;p42"/>
          <p:cNvSpPr txBox="1">
            <a:spLocks noGrp="1"/>
          </p:cNvSpPr>
          <p:nvPr>
            <p:ph type="body" idx="1"/>
          </p:nvPr>
        </p:nvSpPr>
        <p:spPr>
          <a:xfrm>
            <a:off x="729450" y="1385825"/>
            <a:ext cx="7688700" cy="29541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0"/>
              </a:spcAft>
              <a:buNone/>
            </a:pPr>
            <a:r>
              <a:rPr lang="en" sz="3826"/>
              <a:t>Specification (esp 8226):</a:t>
            </a:r>
            <a:endParaRPr sz="3826"/>
          </a:p>
          <a:p>
            <a:pPr marL="457200" lvl="0" indent="-338693" algn="l" rtl="0">
              <a:spcBef>
                <a:spcPts val="1200"/>
              </a:spcBef>
              <a:spcAft>
                <a:spcPts val="0"/>
              </a:spcAft>
              <a:buSzPct val="100000"/>
              <a:buChar char="●"/>
            </a:pPr>
            <a:r>
              <a:rPr lang="en" sz="3650" b="1"/>
              <a:t>Maximum Voltage is 3.6v.</a:t>
            </a:r>
            <a:endParaRPr sz="3650" b="1"/>
          </a:p>
          <a:p>
            <a:pPr marL="457200" lvl="0" indent="-338693" algn="l" rtl="0">
              <a:spcBef>
                <a:spcPts val="0"/>
              </a:spcBef>
              <a:spcAft>
                <a:spcPts val="0"/>
              </a:spcAft>
              <a:buSzPct val="100000"/>
              <a:buChar char="●"/>
            </a:pPr>
            <a:r>
              <a:rPr lang="en" sz="3650" b="1"/>
              <a:t>Minimum voltage is 3.0v.</a:t>
            </a:r>
            <a:endParaRPr sz="3650" b="1"/>
          </a:p>
          <a:p>
            <a:pPr marL="457200" lvl="0" indent="-338693" algn="l" rtl="0">
              <a:spcBef>
                <a:spcPts val="0"/>
              </a:spcBef>
              <a:spcAft>
                <a:spcPts val="0"/>
              </a:spcAft>
              <a:buSzPct val="100000"/>
              <a:buChar char="●"/>
            </a:pPr>
            <a:r>
              <a:rPr lang="en" sz="3650" b="1"/>
              <a:t>Maximum current is 12mA.</a:t>
            </a:r>
            <a:endParaRPr sz="3650" b="1"/>
          </a:p>
          <a:p>
            <a:pPr marL="457200" lvl="0" indent="-338693" algn="l" rtl="0">
              <a:spcBef>
                <a:spcPts val="0"/>
              </a:spcBef>
              <a:spcAft>
                <a:spcPts val="0"/>
              </a:spcAft>
              <a:buSzPct val="100000"/>
              <a:buChar char="●"/>
            </a:pPr>
            <a:r>
              <a:rPr lang="en" sz="3650" b="1"/>
              <a:t>UART Protocol is use in here for transfer data.</a:t>
            </a:r>
            <a:endParaRPr sz="3650" b="1"/>
          </a:p>
          <a:p>
            <a:pPr marL="457200" lvl="0" indent="-338693" algn="l" rtl="0">
              <a:spcBef>
                <a:spcPts val="0"/>
              </a:spcBef>
              <a:spcAft>
                <a:spcPts val="0"/>
              </a:spcAft>
              <a:buSzPct val="100000"/>
              <a:buChar char="●"/>
            </a:pPr>
            <a:r>
              <a:rPr lang="en" sz="3650" b="1"/>
              <a:t>Link to datasheet  </a:t>
            </a:r>
            <a:r>
              <a:rPr lang="en" sz="2700" u="sng">
                <a:solidFill>
                  <a:schemeClr val="hlink"/>
                </a:solidFill>
                <a:latin typeface="Times New Roman"/>
                <a:ea typeface="Times New Roman"/>
                <a:cs typeface="Times New Roman"/>
                <a:sym typeface="Times New Roman"/>
                <a:hlinkClick r:id="rId3"/>
              </a:rPr>
              <a:t>https://www.electroschematics.com/wp-content/uploads/2015/02/esp8266-datasheet.pdf</a:t>
            </a:r>
            <a:r>
              <a:rPr lang="en" sz="2700" b="1"/>
              <a:t>   </a:t>
            </a:r>
            <a:r>
              <a:rPr lang="en" sz="3650" b="1"/>
              <a:t>                                            </a:t>
            </a:r>
            <a:r>
              <a:rPr lang="en" sz="3774" b="1"/>
              <a:t> </a:t>
            </a:r>
            <a:endParaRPr sz="3774" b="1"/>
          </a:p>
          <a:p>
            <a:pPr marL="457200" lvl="0" indent="0" algn="l" rtl="0">
              <a:spcBef>
                <a:spcPts val="1200"/>
              </a:spcBef>
              <a:spcAft>
                <a:spcPts val="0"/>
              </a:spcAft>
              <a:buNone/>
            </a:pPr>
            <a:endParaRPr sz="3774" b="1"/>
          </a:p>
          <a:p>
            <a:pPr marL="0" lvl="0" indent="0" algn="l" rtl="0">
              <a:spcBef>
                <a:spcPts val="1200"/>
              </a:spcBef>
              <a:spcAft>
                <a:spcPts val="1200"/>
              </a:spcAft>
              <a:buNone/>
            </a:pPr>
            <a:endParaRPr/>
          </a:p>
        </p:txBody>
      </p:sp>
      <p:pic>
        <p:nvPicPr>
          <p:cNvPr id="284" name="Google Shape;284;p42"/>
          <p:cNvPicPr preferRelativeResize="0"/>
          <p:nvPr/>
        </p:nvPicPr>
        <p:blipFill>
          <a:blip r:embed="rId4">
            <a:alphaModFix/>
          </a:blip>
          <a:stretch>
            <a:fillRect/>
          </a:stretch>
        </p:blipFill>
        <p:spPr>
          <a:xfrm>
            <a:off x="5756472" y="928975"/>
            <a:ext cx="2270775" cy="20169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3"/>
          <p:cNvSpPr txBox="1">
            <a:spLocks noGrp="1"/>
          </p:cNvSpPr>
          <p:nvPr>
            <p:ph type="title"/>
          </p:nvPr>
        </p:nvSpPr>
        <p:spPr>
          <a:xfrm>
            <a:off x="727650" y="5857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Circuit Diagram</a:t>
            </a:r>
            <a:endParaRPr/>
          </a:p>
        </p:txBody>
      </p:sp>
      <p:pic>
        <p:nvPicPr>
          <p:cNvPr id="290" name="Google Shape;290;p43"/>
          <p:cNvPicPr preferRelativeResize="0"/>
          <p:nvPr/>
        </p:nvPicPr>
        <p:blipFill rotWithShape="1">
          <a:blip r:embed="rId3">
            <a:alphaModFix/>
          </a:blip>
          <a:srcRect t="12127" r="13337" b="4973"/>
          <a:stretch/>
        </p:blipFill>
        <p:spPr>
          <a:xfrm>
            <a:off x="1227450" y="1359175"/>
            <a:ext cx="6234624" cy="3354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4"/>
          <p:cNvSpPr txBox="1">
            <a:spLocks noGrp="1"/>
          </p:cNvSpPr>
          <p:nvPr>
            <p:ph type="title"/>
          </p:nvPr>
        </p:nvSpPr>
        <p:spPr>
          <a:xfrm>
            <a:off x="727650" y="5457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Code</a:t>
            </a:r>
            <a:endParaRPr/>
          </a:p>
        </p:txBody>
      </p:sp>
      <p:sp>
        <p:nvSpPr>
          <p:cNvPr id="296" name="Google Shape;296;p44"/>
          <p:cNvSpPr txBox="1">
            <a:spLocks noGrp="1"/>
          </p:cNvSpPr>
          <p:nvPr>
            <p:ph type="body" idx="1"/>
          </p:nvPr>
        </p:nvSpPr>
        <p:spPr>
          <a:xfrm>
            <a:off x="422975" y="1425800"/>
            <a:ext cx="4014300" cy="2927400"/>
          </a:xfrm>
          <a:prstGeom prst="rect">
            <a:avLst/>
          </a:prstGeom>
        </p:spPr>
        <p:txBody>
          <a:bodyPr spcFirstLastPara="1" wrap="square" lIns="91425" tIns="91425" rIns="91425" bIns="91425" anchor="t" anchorCtr="0">
            <a:normAutofit/>
          </a:bodyPr>
          <a:lstStyle/>
          <a:p>
            <a:pPr marL="0" lvl="0" indent="0" algn="l" rtl="0">
              <a:lnSpc>
                <a:spcPct val="10000"/>
              </a:lnSpc>
              <a:spcBef>
                <a:spcPts val="1200"/>
              </a:spcBef>
              <a:spcAft>
                <a:spcPts val="0"/>
              </a:spcAft>
              <a:buNone/>
            </a:pPr>
            <a:r>
              <a:rPr lang="en" sz="950">
                <a:solidFill>
                  <a:srgbClr val="0000FF"/>
                </a:solidFill>
                <a:highlight>
                  <a:srgbClr val="FFFFFF"/>
                </a:highlight>
                <a:latin typeface="Arial"/>
                <a:ea typeface="Arial"/>
                <a:cs typeface="Arial"/>
                <a:sym typeface="Arial"/>
              </a:rPr>
              <a:t>#include</a:t>
            </a:r>
            <a:r>
              <a:rPr lang="en" sz="950">
                <a:solidFill>
                  <a:srgbClr val="A31515"/>
                </a:solidFill>
                <a:highlight>
                  <a:srgbClr val="FFFFFF"/>
                </a:highlight>
                <a:latin typeface="Arial"/>
                <a:ea typeface="Arial"/>
                <a:cs typeface="Arial"/>
                <a:sym typeface="Arial"/>
              </a:rPr>
              <a:t> </a:t>
            </a:r>
            <a:r>
              <a:rPr lang="en" sz="950">
                <a:solidFill>
                  <a:srgbClr val="000000"/>
                </a:solidFill>
                <a:highlight>
                  <a:srgbClr val="FFFFFF"/>
                </a:highlight>
                <a:latin typeface="Arial"/>
                <a:ea typeface="Arial"/>
                <a:cs typeface="Arial"/>
                <a:sym typeface="Arial"/>
              </a:rPr>
              <a:t>&lt;avr/io.h&gt;</a:t>
            </a:r>
            <a:endParaRPr sz="950">
              <a:solidFill>
                <a:srgbClr val="000000"/>
              </a:solidFill>
              <a:highlight>
                <a:srgbClr val="FFFFFF"/>
              </a:highlight>
              <a:latin typeface="Arial"/>
              <a:ea typeface="Arial"/>
              <a:cs typeface="Arial"/>
              <a:sym typeface="Arial"/>
            </a:endParaRPr>
          </a:p>
          <a:p>
            <a:pPr marL="0" lvl="0" indent="0" algn="l" rtl="0">
              <a:lnSpc>
                <a:spcPct val="10000"/>
              </a:lnSpc>
              <a:spcBef>
                <a:spcPts val="1200"/>
              </a:spcBef>
              <a:spcAft>
                <a:spcPts val="0"/>
              </a:spcAft>
              <a:buNone/>
            </a:pPr>
            <a:r>
              <a:rPr lang="en" sz="950">
                <a:solidFill>
                  <a:srgbClr val="0000FF"/>
                </a:solidFill>
                <a:highlight>
                  <a:srgbClr val="FFFFFF"/>
                </a:highlight>
                <a:latin typeface="Arial"/>
                <a:ea typeface="Arial"/>
                <a:cs typeface="Arial"/>
                <a:sym typeface="Arial"/>
              </a:rPr>
              <a:t>#include</a:t>
            </a:r>
            <a:r>
              <a:rPr lang="en" sz="950">
                <a:solidFill>
                  <a:srgbClr val="A31515"/>
                </a:solidFill>
                <a:highlight>
                  <a:srgbClr val="FFFFFF"/>
                </a:highlight>
                <a:latin typeface="Arial"/>
                <a:ea typeface="Arial"/>
                <a:cs typeface="Arial"/>
                <a:sym typeface="Arial"/>
              </a:rPr>
              <a:t> </a:t>
            </a:r>
            <a:r>
              <a:rPr lang="en" sz="950">
                <a:solidFill>
                  <a:srgbClr val="000000"/>
                </a:solidFill>
                <a:highlight>
                  <a:srgbClr val="FFFFFF"/>
                </a:highlight>
                <a:latin typeface="Arial"/>
                <a:ea typeface="Arial"/>
                <a:cs typeface="Arial"/>
                <a:sym typeface="Arial"/>
              </a:rPr>
              <a:t>&lt;avr/delay.h&gt;</a:t>
            </a:r>
            <a:endParaRPr sz="950">
              <a:solidFill>
                <a:srgbClr val="000000"/>
              </a:solidFill>
              <a:highlight>
                <a:srgbClr val="FFFFFF"/>
              </a:highlight>
              <a:latin typeface="Arial"/>
              <a:ea typeface="Arial"/>
              <a:cs typeface="Arial"/>
              <a:sym typeface="Arial"/>
            </a:endParaRPr>
          </a:p>
          <a:p>
            <a:pPr marL="0" lvl="0" indent="0" algn="l" rtl="0">
              <a:lnSpc>
                <a:spcPct val="10000"/>
              </a:lnSpc>
              <a:spcBef>
                <a:spcPts val="1200"/>
              </a:spcBef>
              <a:spcAft>
                <a:spcPts val="0"/>
              </a:spcAft>
              <a:buNone/>
            </a:pPr>
            <a:r>
              <a:rPr lang="en" sz="950">
                <a:solidFill>
                  <a:srgbClr val="0000FF"/>
                </a:solidFill>
                <a:highlight>
                  <a:srgbClr val="FFFFFF"/>
                </a:highlight>
                <a:latin typeface="Arial"/>
                <a:ea typeface="Arial"/>
                <a:cs typeface="Arial"/>
                <a:sym typeface="Arial"/>
              </a:rPr>
              <a:t>#include</a:t>
            </a:r>
            <a:r>
              <a:rPr lang="en" sz="950">
                <a:solidFill>
                  <a:srgbClr val="A31515"/>
                </a:solidFill>
                <a:highlight>
                  <a:srgbClr val="FFFFFF"/>
                </a:highlight>
                <a:latin typeface="Arial"/>
                <a:ea typeface="Arial"/>
                <a:cs typeface="Arial"/>
                <a:sym typeface="Arial"/>
              </a:rPr>
              <a:t> </a:t>
            </a:r>
            <a:r>
              <a:rPr lang="en" sz="950">
                <a:solidFill>
                  <a:srgbClr val="000000"/>
                </a:solidFill>
                <a:highlight>
                  <a:srgbClr val="FFFFFF"/>
                </a:highlight>
                <a:latin typeface="Arial"/>
                <a:ea typeface="Arial"/>
                <a:cs typeface="Arial"/>
                <a:sym typeface="Arial"/>
              </a:rPr>
              <a:t>&lt;avr/interrupt.h&gt;</a:t>
            </a:r>
            <a:endParaRPr sz="950">
              <a:solidFill>
                <a:srgbClr val="000000"/>
              </a:solidFill>
              <a:highlight>
                <a:srgbClr val="FFFFFF"/>
              </a:highlight>
              <a:latin typeface="Arial"/>
              <a:ea typeface="Arial"/>
              <a:cs typeface="Arial"/>
              <a:sym typeface="Arial"/>
            </a:endParaRPr>
          </a:p>
          <a:p>
            <a:pPr marL="0" lvl="0" indent="0" algn="l" rtl="0">
              <a:lnSpc>
                <a:spcPct val="10000"/>
              </a:lnSpc>
              <a:spcBef>
                <a:spcPts val="1200"/>
              </a:spcBef>
              <a:spcAft>
                <a:spcPts val="0"/>
              </a:spcAft>
              <a:buNone/>
            </a:pPr>
            <a:r>
              <a:rPr lang="en" sz="950">
                <a:solidFill>
                  <a:srgbClr val="0000FF"/>
                </a:solidFill>
                <a:highlight>
                  <a:srgbClr val="FFFFFF"/>
                </a:highlight>
                <a:latin typeface="Arial"/>
                <a:ea typeface="Arial"/>
                <a:cs typeface="Arial"/>
                <a:sym typeface="Arial"/>
              </a:rPr>
              <a:t>#define</a:t>
            </a:r>
            <a:r>
              <a:rPr lang="en" sz="950">
                <a:solidFill>
                  <a:srgbClr val="A31515"/>
                </a:solidFill>
                <a:highlight>
                  <a:srgbClr val="FFFFFF"/>
                </a:highlight>
                <a:latin typeface="Arial"/>
                <a:ea typeface="Arial"/>
                <a:cs typeface="Arial"/>
                <a:sym typeface="Arial"/>
              </a:rPr>
              <a:t> </a:t>
            </a:r>
            <a:r>
              <a:rPr lang="en" sz="950" i="1">
                <a:solidFill>
                  <a:srgbClr val="A000A0"/>
                </a:solidFill>
                <a:highlight>
                  <a:srgbClr val="FFFFFF"/>
                </a:highlight>
                <a:latin typeface="Arial"/>
                <a:ea typeface="Arial"/>
                <a:cs typeface="Arial"/>
                <a:sym typeface="Arial"/>
              </a:rPr>
              <a:t>F_CPU</a:t>
            </a:r>
            <a:r>
              <a:rPr lang="en" sz="950">
                <a:solidFill>
                  <a:srgbClr val="A31515"/>
                </a:solidFill>
                <a:highlight>
                  <a:srgbClr val="FFFFFF"/>
                </a:highlight>
                <a:latin typeface="Arial"/>
                <a:ea typeface="Arial"/>
                <a:cs typeface="Arial"/>
                <a:sym typeface="Arial"/>
              </a:rPr>
              <a:t> </a:t>
            </a:r>
            <a:r>
              <a:rPr lang="en" sz="950">
                <a:solidFill>
                  <a:srgbClr val="000000"/>
                </a:solidFill>
                <a:highlight>
                  <a:srgbClr val="FFFFFF"/>
                </a:highlight>
                <a:latin typeface="Arial"/>
                <a:ea typeface="Arial"/>
                <a:cs typeface="Arial"/>
                <a:sym typeface="Arial"/>
              </a:rPr>
              <a:t>16000000UL</a:t>
            </a:r>
            <a:r>
              <a:rPr lang="en" sz="950">
                <a:solidFill>
                  <a:srgbClr val="A31515"/>
                </a:solidFill>
                <a:highlight>
                  <a:srgbClr val="FFFFFF"/>
                </a:highlight>
                <a:latin typeface="Arial"/>
                <a:ea typeface="Arial"/>
                <a:cs typeface="Arial"/>
                <a:sym typeface="Arial"/>
              </a:rPr>
              <a:t>      	</a:t>
            </a:r>
            <a:r>
              <a:rPr lang="en" sz="950">
                <a:solidFill>
                  <a:srgbClr val="008000"/>
                </a:solidFill>
                <a:highlight>
                  <a:srgbClr val="FFFFFF"/>
                </a:highlight>
                <a:latin typeface="Arial"/>
                <a:ea typeface="Arial"/>
                <a:cs typeface="Arial"/>
                <a:sym typeface="Arial"/>
              </a:rPr>
              <a:t>//Freq -&gt; 1MHz</a:t>
            </a:r>
            <a:endParaRPr sz="950">
              <a:solidFill>
                <a:srgbClr val="008000"/>
              </a:solidFill>
              <a:highlight>
                <a:srgbClr val="FFFFFF"/>
              </a:highlight>
              <a:latin typeface="Arial"/>
              <a:ea typeface="Arial"/>
              <a:cs typeface="Arial"/>
              <a:sym typeface="Arial"/>
            </a:endParaRPr>
          </a:p>
          <a:p>
            <a:pPr marL="0" lvl="0" indent="0" algn="l" rtl="0">
              <a:lnSpc>
                <a:spcPct val="10000"/>
              </a:lnSpc>
              <a:spcBef>
                <a:spcPts val="1200"/>
              </a:spcBef>
              <a:spcAft>
                <a:spcPts val="0"/>
              </a:spcAft>
              <a:buNone/>
            </a:pPr>
            <a:r>
              <a:rPr lang="en" sz="950">
                <a:solidFill>
                  <a:srgbClr val="0000FF"/>
                </a:solidFill>
                <a:highlight>
                  <a:srgbClr val="FFFFFF"/>
                </a:highlight>
                <a:latin typeface="Arial"/>
                <a:ea typeface="Arial"/>
                <a:cs typeface="Arial"/>
                <a:sym typeface="Arial"/>
              </a:rPr>
              <a:t>#define</a:t>
            </a:r>
            <a:r>
              <a:rPr lang="en" sz="950">
                <a:solidFill>
                  <a:srgbClr val="A31515"/>
                </a:solidFill>
                <a:highlight>
                  <a:srgbClr val="FFFFFF"/>
                </a:highlight>
                <a:latin typeface="Arial"/>
                <a:ea typeface="Arial"/>
                <a:cs typeface="Arial"/>
                <a:sym typeface="Arial"/>
              </a:rPr>
              <a:t> </a:t>
            </a:r>
            <a:r>
              <a:rPr lang="en" sz="950">
                <a:solidFill>
                  <a:srgbClr val="A000A0"/>
                </a:solidFill>
                <a:highlight>
                  <a:srgbClr val="FFFFFF"/>
                </a:highlight>
                <a:latin typeface="Arial"/>
                <a:ea typeface="Arial"/>
                <a:cs typeface="Arial"/>
                <a:sym typeface="Arial"/>
              </a:rPr>
              <a:t>BAUDRATE</a:t>
            </a:r>
            <a:r>
              <a:rPr lang="en" sz="950">
                <a:solidFill>
                  <a:srgbClr val="A31515"/>
                </a:solidFill>
                <a:highlight>
                  <a:srgbClr val="FFFFFF"/>
                </a:highlight>
                <a:latin typeface="Arial"/>
                <a:ea typeface="Arial"/>
                <a:cs typeface="Arial"/>
                <a:sym typeface="Arial"/>
              </a:rPr>
              <a:t> </a:t>
            </a:r>
            <a:r>
              <a:rPr lang="en" sz="950">
                <a:solidFill>
                  <a:srgbClr val="000000"/>
                </a:solidFill>
                <a:highlight>
                  <a:srgbClr val="FFFFFF"/>
                </a:highlight>
                <a:latin typeface="Arial"/>
                <a:ea typeface="Arial"/>
                <a:cs typeface="Arial"/>
                <a:sym typeface="Arial"/>
              </a:rPr>
              <a:t>9600</a:t>
            </a:r>
            <a:endParaRPr sz="950">
              <a:solidFill>
                <a:srgbClr val="000000"/>
              </a:solidFill>
              <a:highlight>
                <a:srgbClr val="FFFFFF"/>
              </a:highlight>
              <a:latin typeface="Arial"/>
              <a:ea typeface="Arial"/>
              <a:cs typeface="Arial"/>
              <a:sym typeface="Arial"/>
            </a:endParaRPr>
          </a:p>
          <a:p>
            <a:pPr marL="0" lvl="0" indent="0" algn="l" rtl="0">
              <a:lnSpc>
                <a:spcPct val="10000"/>
              </a:lnSpc>
              <a:spcBef>
                <a:spcPts val="1200"/>
              </a:spcBef>
              <a:spcAft>
                <a:spcPts val="0"/>
              </a:spcAft>
              <a:buNone/>
            </a:pPr>
            <a:r>
              <a:rPr lang="en" sz="950">
                <a:solidFill>
                  <a:srgbClr val="0000FF"/>
                </a:solidFill>
                <a:highlight>
                  <a:srgbClr val="FFFFFF"/>
                </a:highlight>
                <a:latin typeface="Arial"/>
                <a:ea typeface="Arial"/>
                <a:cs typeface="Arial"/>
                <a:sym typeface="Arial"/>
              </a:rPr>
              <a:t>#define</a:t>
            </a:r>
            <a:r>
              <a:rPr lang="en" sz="950">
                <a:solidFill>
                  <a:srgbClr val="A31515"/>
                </a:solidFill>
                <a:highlight>
                  <a:srgbClr val="FFFFFF"/>
                </a:highlight>
                <a:latin typeface="Arial"/>
                <a:ea typeface="Arial"/>
                <a:cs typeface="Arial"/>
                <a:sym typeface="Arial"/>
              </a:rPr>
              <a:t> </a:t>
            </a:r>
            <a:r>
              <a:rPr lang="en" sz="950">
                <a:solidFill>
                  <a:srgbClr val="A000A0"/>
                </a:solidFill>
                <a:highlight>
                  <a:srgbClr val="FFFFFF"/>
                </a:highlight>
                <a:latin typeface="Arial"/>
                <a:ea typeface="Arial"/>
                <a:cs typeface="Arial"/>
                <a:sym typeface="Arial"/>
              </a:rPr>
              <a:t>BAUD_PRESCALLER</a:t>
            </a:r>
            <a:r>
              <a:rPr lang="en" sz="950">
                <a:solidFill>
                  <a:srgbClr val="A31515"/>
                </a:solidFill>
                <a:highlight>
                  <a:srgbClr val="FFFFFF"/>
                </a:highlight>
                <a:latin typeface="Arial"/>
                <a:ea typeface="Arial"/>
                <a:cs typeface="Arial"/>
                <a:sym typeface="Arial"/>
              </a:rPr>
              <a:t> </a:t>
            </a:r>
            <a:r>
              <a:rPr lang="en" sz="950">
                <a:solidFill>
                  <a:srgbClr val="000000"/>
                </a:solidFill>
                <a:highlight>
                  <a:srgbClr val="FFFFFF"/>
                </a:highlight>
                <a:latin typeface="Arial"/>
                <a:ea typeface="Arial"/>
                <a:cs typeface="Arial"/>
                <a:sym typeface="Arial"/>
              </a:rPr>
              <a:t>(((</a:t>
            </a:r>
            <a:r>
              <a:rPr lang="en" sz="950" i="1">
                <a:solidFill>
                  <a:srgbClr val="A000A0"/>
                </a:solidFill>
                <a:highlight>
                  <a:srgbClr val="FFFFFF"/>
                </a:highlight>
                <a:latin typeface="Arial"/>
                <a:ea typeface="Arial"/>
                <a:cs typeface="Arial"/>
                <a:sym typeface="Arial"/>
              </a:rPr>
              <a:t>F_CPU</a:t>
            </a:r>
            <a:r>
              <a:rPr lang="en" sz="950">
                <a:solidFill>
                  <a:srgbClr val="A31515"/>
                </a:solidFill>
                <a:highlight>
                  <a:srgbClr val="FFFFFF"/>
                </a:highlight>
                <a:latin typeface="Arial"/>
                <a:ea typeface="Arial"/>
                <a:cs typeface="Arial"/>
                <a:sym typeface="Arial"/>
              </a:rPr>
              <a:t> </a:t>
            </a:r>
            <a:r>
              <a:rPr lang="en" sz="950">
                <a:solidFill>
                  <a:srgbClr val="000000"/>
                </a:solidFill>
                <a:highlight>
                  <a:srgbClr val="FFFFFF"/>
                </a:highlight>
                <a:latin typeface="Arial"/>
                <a:ea typeface="Arial"/>
                <a:cs typeface="Arial"/>
                <a:sym typeface="Arial"/>
              </a:rPr>
              <a:t>/</a:t>
            </a:r>
            <a:r>
              <a:rPr lang="en" sz="950">
                <a:solidFill>
                  <a:srgbClr val="A31515"/>
                </a:solidFill>
                <a:highlight>
                  <a:srgbClr val="FFFFFF"/>
                </a:highlight>
                <a:latin typeface="Arial"/>
                <a:ea typeface="Arial"/>
                <a:cs typeface="Arial"/>
                <a:sym typeface="Arial"/>
              </a:rPr>
              <a:t> </a:t>
            </a:r>
            <a:r>
              <a:rPr lang="en" sz="950">
                <a:solidFill>
                  <a:srgbClr val="000000"/>
                </a:solidFill>
                <a:highlight>
                  <a:srgbClr val="FFFFFF"/>
                </a:highlight>
                <a:latin typeface="Arial"/>
                <a:ea typeface="Arial"/>
                <a:cs typeface="Arial"/>
                <a:sym typeface="Arial"/>
              </a:rPr>
              <a:t>(</a:t>
            </a:r>
            <a:r>
              <a:rPr lang="en" sz="950">
                <a:solidFill>
                  <a:srgbClr val="A000A0"/>
                </a:solidFill>
                <a:highlight>
                  <a:srgbClr val="FFFFFF"/>
                </a:highlight>
                <a:latin typeface="Arial"/>
                <a:ea typeface="Arial"/>
                <a:cs typeface="Arial"/>
                <a:sym typeface="Arial"/>
              </a:rPr>
              <a:t>BAUDRATE</a:t>
            </a:r>
            <a:r>
              <a:rPr lang="en" sz="950">
                <a:solidFill>
                  <a:srgbClr val="A31515"/>
                </a:solidFill>
                <a:highlight>
                  <a:srgbClr val="FFFFFF"/>
                </a:highlight>
                <a:latin typeface="Arial"/>
                <a:ea typeface="Arial"/>
                <a:cs typeface="Arial"/>
                <a:sym typeface="Arial"/>
              </a:rPr>
              <a:t> </a:t>
            </a:r>
            <a:r>
              <a:rPr lang="en" sz="950">
                <a:solidFill>
                  <a:srgbClr val="000000"/>
                </a:solidFill>
                <a:highlight>
                  <a:srgbClr val="FFFFFF"/>
                </a:highlight>
                <a:latin typeface="Arial"/>
                <a:ea typeface="Arial"/>
                <a:cs typeface="Arial"/>
                <a:sym typeface="Arial"/>
              </a:rPr>
              <a:t>*</a:t>
            </a:r>
            <a:r>
              <a:rPr lang="en" sz="950">
                <a:solidFill>
                  <a:srgbClr val="A31515"/>
                </a:solidFill>
                <a:highlight>
                  <a:srgbClr val="FFFFFF"/>
                </a:highlight>
                <a:latin typeface="Arial"/>
                <a:ea typeface="Arial"/>
                <a:cs typeface="Arial"/>
                <a:sym typeface="Arial"/>
              </a:rPr>
              <a:t> </a:t>
            </a:r>
            <a:r>
              <a:rPr lang="en" sz="950">
                <a:solidFill>
                  <a:srgbClr val="000000"/>
                </a:solidFill>
                <a:highlight>
                  <a:srgbClr val="FFFFFF"/>
                </a:highlight>
                <a:latin typeface="Arial"/>
                <a:ea typeface="Arial"/>
                <a:cs typeface="Arial"/>
                <a:sym typeface="Arial"/>
              </a:rPr>
              <a:t>16UL)))</a:t>
            </a:r>
            <a:r>
              <a:rPr lang="en" sz="950">
                <a:solidFill>
                  <a:srgbClr val="A31515"/>
                </a:solidFill>
                <a:highlight>
                  <a:srgbClr val="FFFFFF"/>
                </a:highlight>
                <a:latin typeface="Arial"/>
                <a:ea typeface="Arial"/>
                <a:cs typeface="Arial"/>
                <a:sym typeface="Arial"/>
              </a:rPr>
              <a:t> </a:t>
            </a:r>
            <a:r>
              <a:rPr lang="en" sz="950">
                <a:solidFill>
                  <a:srgbClr val="000000"/>
                </a:solidFill>
                <a:highlight>
                  <a:srgbClr val="FFFFFF"/>
                </a:highlight>
                <a:latin typeface="Arial"/>
                <a:ea typeface="Arial"/>
                <a:cs typeface="Arial"/>
                <a:sym typeface="Arial"/>
              </a:rPr>
              <a:t>-</a:t>
            </a:r>
            <a:r>
              <a:rPr lang="en" sz="950">
                <a:solidFill>
                  <a:srgbClr val="A31515"/>
                </a:solidFill>
                <a:highlight>
                  <a:srgbClr val="FFFFFF"/>
                </a:highlight>
                <a:latin typeface="Arial"/>
                <a:ea typeface="Arial"/>
                <a:cs typeface="Arial"/>
                <a:sym typeface="Arial"/>
              </a:rPr>
              <a:t> </a:t>
            </a:r>
            <a:r>
              <a:rPr lang="en" sz="950">
                <a:solidFill>
                  <a:srgbClr val="000000"/>
                </a:solidFill>
                <a:highlight>
                  <a:srgbClr val="FFFFFF"/>
                </a:highlight>
                <a:latin typeface="Arial"/>
                <a:ea typeface="Arial"/>
                <a:cs typeface="Arial"/>
                <a:sym typeface="Arial"/>
              </a:rPr>
              <a:t>1)</a:t>
            </a:r>
            <a:endParaRPr sz="950">
              <a:solidFill>
                <a:srgbClr val="000000"/>
              </a:solidFill>
              <a:highlight>
                <a:srgbClr val="FFFFFF"/>
              </a:highlight>
              <a:latin typeface="Arial"/>
              <a:ea typeface="Arial"/>
              <a:cs typeface="Arial"/>
              <a:sym typeface="Arial"/>
            </a:endParaRPr>
          </a:p>
          <a:p>
            <a:pPr marL="0" lvl="0" indent="0" algn="l" rtl="0">
              <a:lnSpc>
                <a:spcPct val="10000"/>
              </a:lnSpc>
              <a:spcBef>
                <a:spcPts val="1200"/>
              </a:spcBef>
              <a:spcAft>
                <a:spcPts val="0"/>
              </a:spcAft>
              <a:buNone/>
            </a:pPr>
            <a:endParaRPr sz="950">
              <a:solidFill>
                <a:srgbClr val="000000"/>
              </a:solidFill>
              <a:highlight>
                <a:srgbClr val="FFFFFF"/>
              </a:highlight>
              <a:latin typeface="Arial"/>
              <a:ea typeface="Arial"/>
              <a:cs typeface="Arial"/>
              <a:sym typeface="Arial"/>
            </a:endParaRPr>
          </a:p>
          <a:p>
            <a:pPr marL="0" lvl="0" indent="0" algn="l" rtl="0">
              <a:lnSpc>
                <a:spcPct val="10000"/>
              </a:lnSpc>
              <a:spcBef>
                <a:spcPts val="1200"/>
              </a:spcBef>
              <a:spcAft>
                <a:spcPts val="0"/>
              </a:spcAft>
              <a:buNone/>
            </a:pPr>
            <a:r>
              <a:rPr lang="en" sz="950">
                <a:solidFill>
                  <a:srgbClr val="0000FF"/>
                </a:solidFill>
                <a:highlight>
                  <a:srgbClr val="FFFFFF"/>
                </a:highlight>
                <a:latin typeface="Arial"/>
                <a:ea typeface="Arial"/>
                <a:cs typeface="Arial"/>
                <a:sym typeface="Arial"/>
              </a:rPr>
              <a:t>void</a:t>
            </a:r>
            <a:r>
              <a:rPr lang="en" sz="950">
                <a:solidFill>
                  <a:srgbClr val="A31515"/>
                </a:solidFill>
                <a:highlight>
                  <a:srgbClr val="FFFFFF"/>
                </a:highlight>
                <a:latin typeface="Arial"/>
                <a:ea typeface="Arial"/>
                <a:cs typeface="Arial"/>
                <a:sym typeface="Arial"/>
              </a:rPr>
              <a:t> </a:t>
            </a:r>
            <a:r>
              <a:rPr lang="en" sz="950">
                <a:solidFill>
                  <a:srgbClr val="880000"/>
                </a:solidFill>
                <a:highlight>
                  <a:srgbClr val="FFFFFF"/>
                </a:highlight>
                <a:latin typeface="Arial"/>
                <a:ea typeface="Arial"/>
                <a:cs typeface="Arial"/>
                <a:sym typeface="Arial"/>
              </a:rPr>
              <a:t>UART_init_U2X</a:t>
            </a:r>
            <a:r>
              <a:rPr lang="en" sz="950">
                <a:solidFill>
                  <a:srgbClr val="000000"/>
                </a:solidFill>
                <a:highlight>
                  <a:srgbClr val="FFFFFF"/>
                </a:highlight>
                <a:latin typeface="Arial"/>
                <a:ea typeface="Arial"/>
                <a:cs typeface="Arial"/>
                <a:sym typeface="Arial"/>
              </a:rPr>
              <a:t>(){</a:t>
            </a:r>
            <a:endParaRPr sz="950">
              <a:solidFill>
                <a:srgbClr val="000000"/>
              </a:solidFill>
              <a:highlight>
                <a:srgbClr val="FFFFFF"/>
              </a:highlight>
              <a:latin typeface="Arial"/>
              <a:ea typeface="Arial"/>
              <a:cs typeface="Arial"/>
              <a:sym typeface="Arial"/>
            </a:endParaRPr>
          </a:p>
          <a:p>
            <a:pPr marL="0" lvl="0" indent="0" algn="l" rtl="0">
              <a:lnSpc>
                <a:spcPct val="10000"/>
              </a:lnSpc>
              <a:spcBef>
                <a:spcPts val="1200"/>
              </a:spcBef>
              <a:spcAft>
                <a:spcPts val="0"/>
              </a:spcAft>
              <a:buNone/>
            </a:pPr>
            <a:r>
              <a:rPr lang="en" sz="950">
                <a:solidFill>
                  <a:srgbClr val="A31515"/>
                </a:solidFill>
                <a:highlight>
                  <a:srgbClr val="FFFFFF"/>
                </a:highlight>
                <a:latin typeface="Arial"/>
                <a:ea typeface="Arial"/>
                <a:cs typeface="Arial"/>
                <a:sym typeface="Arial"/>
              </a:rPr>
              <a:t>   	</a:t>
            </a:r>
            <a:r>
              <a:rPr lang="en" sz="950">
                <a:solidFill>
                  <a:srgbClr val="A000A0"/>
                </a:solidFill>
                <a:highlight>
                  <a:srgbClr val="FFFFFF"/>
                </a:highlight>
                <a:latin typeface="Arial"/>
                <a:ea typeface="Arial"/>
                <a:cs typeface="Arial"/>
                <a:sym typeface="Arial"/>
              </a:rPr>
              <a:t>UCSRA</a:t>
            </a:r>
            <a:r>
              <a:rPr lang="en" sz="950">
                <a:solidFill>
                  <a:srgbClr val="A31515"/>
                </a:solidFill>
                <a:highlight>
                  <a:srgbClr val="FFFFFF"/>
                </a:highlight>
                <a:latin typeface="Arial"/>
                <a:ea typeface="Arial"/>
                <a:cs typeface="Arial"/>
                <a:sym typeface="Arial"/>
              </a:rPr>
              <a:t> </a:t>
            </a:r>
            <a:r>
              <a:rPr lang="en" sz="950">
                <a:solidFill>
                  <a:srgbClr val="000000"/>
                </a:solidFill>
                <a:highlight>
                  <a:srgbClr val="FFFFFF"/>
                </a:highlight>
                <a:latin typeface="Arial"/>
                <a:ea typeface="Arial"/>
                <a:cs typeface="Arial"/>
                <a:sym typeface="Arial"/>
              </a:rPr>
              <a:t>=</a:t>
            </a:r>
            <a:r>
              <a:rPr lang="en" sz="950">
                <a:solidFill>
                  <a:srgbClr val="A31515"/>
                </a:solidFill>
                <a:highlight>
                  <a:srgbClr val="FFFFFF"/>
                </a:highlight>
                <a:latin typeface="Arial"/>
                <a:ea typeface="Arial"/>
                <a:cs typeface="Arial"/>
                <a:sym typeface="Arial"/>
              </a:rPr>
              <a:t> </a:t>
            </a:r>
            <a:r>
              <a:rPr lang="en" sz="950">
                <a:solidFill>
                  <a:srgbClr val="000000"/>
                </a:solidFill>
                <a:highlight>
                  <a:srgbClr val="FFFFFF"/>
                </a:highlight>
                <a:latin typeface="Arial"/>
                <a:ea typeface="Arial"/>
                <a:cs typeface="Arial"/>
                <a:sym typeface="Arial"/>
              </a:rPr>
              <a:t>(1&lt;&lt;</a:t>
            </a:r>
            <a:r>
              <a:rPr lang="en" sz="950">
                <a:solidFill>
                  <a:srgbClr val="A000A0"/>
                </a:solidFill>
                <a:highlight>
                  <a:srgbClr val="FFFFFF"/>
                </a:highlight>
                <a:latin typeface="Arial"/>
                <a:ea typeface="Arial"/>
                <a:cs typeface="Arial"/>
                <a:sym typeface="Arial"/>
              </a:rPr>
              <a:t>U2X</a:t>
            </a:r>
            <a:r>
              <a:rPr lang="en" sz="950">
                <a:solidFill>
                  <a:srgbClr val="000000"/>
                </a:solidFill>
                <a:highlight>
                  <a:srgbClr val="FFFFFF"/>
                </a:highlight>
                <a:latin typeface="Arial"/>
                <a:ea typeface="Arial"/>
                <a:cs typeface="Arial"/>
                <a:sym typeface="Arial"/>
              </a:rPr>
              <a:t>);</a:t>
            </a:r>
            <a:r>
              <a:rPr lang="en" sz="950">
                <a:solidFill>
                  <a:srgbClr val="A31515"/>
                </a:solidFill>
                <a:highlight>
                  <a:srgbClr val="FFFFFF"/>
                </a:highlight>
                <a:latin typeface="Arial"/>
                <a:ea typeface="Arial"/>
                <a:cs typeface="Arial"/>
                <a:sym typeface="Arial"/>
              </a:rPr>
              <a:t>	</a:t>
            </a:r>
            <a:r>
              <a:rPr lang="en" sz="950">
                <a:solidFill>
                  <a:srgbClr val="008000"/>
                </a:solidFill>
                <a:highlight>
                  <a:srgbClr val="FFFFFF"/>
                </a:highlight>
                <a:latin typeface="Arial"/>
                <a:ea typeface="Arial"/>
                <a:cs typeface="Arial"/>
                <a:sym typeface="Arial"/>
              </a:rPr>
              <a:t>// SELECT DOUBLE SPEED</a:t>
            </a:r>
            <a:endParaRPr sz="950">
              <a:solidFill>
                <a:srgbClr val="008000"/>
              </a:solidFill>
              <a:highlight>
                <a:srgbClr val="FFFFFF"/>
              </a:highlight>
              <a:latin typeface="Arial"/>
              <a:ea typeface="Arial"/>
              <a:cs typeface="Arial"/>
              <a:sym typeface="Arial"/>
            </a:endParaRPr>
          </a:p>
          <a:p>
            <a:pPr marL="0" lvl="0" indent="0" algn="l" rtl="0">
              <a:lnSpc>
                <a:spcPct val="10000"/>
              </a:lnSpc>
              <a:spcBef>
                <a:spcPts val="1200"/>
              </a:spcBef>
              <a:spcAft>
                <a:spcPts val="0"/>
              </a:spcAft>
              <a:buNone/>
            </a:pPr>
            <a:r>
              <a:rPr lang="en" sz="950">
                <a:solidFill>
                  <a:srgbClr val="A31515"/>
                </a:solidFill>
                <a:highlight>
                  <a:srgbClr val="FFFFFF"/>
                </a:highlight>
                <a:latin typeface="Arial"/>
                <a:ea typeface="Arial"/>
                <a:cs typeface="Arial"/>
                <a:sym typeface="Arial"/>
              </a:rPr>
              <a:t>   	</a:t>
            </a:r>
            <a:r>
              <a:rPr lang="en" sz="950">
                <a:solidFill>
                  <a:srgbClr val="A000A0"/>
                </a:solidFill>
                <a:highlight>
                  <a:srgbClr val="FFFFFF"/>
                </a:highlight>
                <a:latin typeface="Arial"/>
                <a:ea typeface="Arial"/>
                <a:cs typeface="Arial"/>
                <a:sym typeface="Arial"/>
              </a:rPr>
              <a:t>UCSRB</a:t>
            </a:r>
            <a:r>
              <a:rPr lang="en" sz="950">
                <a:solidFill>
                  <a:srgbClr val="A31515"/>
                </a:solidFill>
                <a:highlight>
                  <a:srgbClr val="FFFFFF"/>
                </a:highlight>
                <a:latin typeface="Arial"/>
                <a:ea typeface="Arial"/>
                <a:cs typeface="Arial"/>
                <a:sym typeface="Arial"/>
              </a:rPr>
              <a:t> </a:t>
            </a:r>
            <a:r>
              <a:rPr lang="en" sz="950">
                <a:solidFill>
                  <a:srgbClr val="000000"/>
                </a:solidFill>
                <a:highlight>
                  <a:srgbClr val="FFFFFF"/>
                </a:highlight>
                <a:latin typeface="Arial"/>
                <a:ea typeface="Arial"/>
                <a:cs typeface="Arial"/>
                <a:sym typeface="Arial"/>
              </a:rPr>
              <a:t>=</a:t>
            </a:r>
            <a:r>
              <a:rPr lang="en" sz="950">
                <a:solidFill>
                  <a:srgbClr val="A31515"/>
                </a:solidFill>
                <a:highlight>
                  <a:srgbClr val="FFFFFF"/>
                </a:highlight>
                <a:latin typeface="Arial"/>
                <a:ea typeface="Arial"/>
                <a:cs typeface="Arial"/>
                <a:sym typeface="Arial"/>
              </a:rPr>
              <a:t> </a:t>
            </a:r>
            <a:r>
              <a:rPr lang="en" sz="950">
                <a:solidFill>
                  <a:srgbClr val="000000"/>
                </a:solidFill>
                <a:highlight>
                  <a:srgbClr val="FFFFFF"/>
                </a:highlight>
                <a:latin typeface="Arial"/>
                <a:ea typeface="Arial"/>
                <a:cs typeface="Arial"/>
                <a:sym typeface="Arial"/>
              </a:rPr>
              <a:t>(1&lt;&lt;</a:t>
            </a:r>
            <a:r>
              <a:rPr lang="en" sz="950">
                <a:solidFill>
                  <a:srgbClr val="A000A0"/>
                </a:solidFill>
                <a:highlight>
                  <a:srgbClr val="FFFFFF"/>
                </a:highlight>
                <a:latin typeface="Arial"/>
                <a:ea typeface="Arial"/>
                <a:cs typeface="Arial"/>
                <a:sym typeface="Arial"/>
              </a:rPr>
              <a:t>RXEN</a:t>
            </a:r>
            <a:r>
              <a:rPr lang="en" sz="950">
                <a:solidFill>
                  <a:srgbClr val="000000"/>
                </a:solidFill>
                <a:highlight>
                  <a:srgbClr val="FFFFFF"/>
                </a:highlight>
                <a:latin typeface="Arial"/>
                <a:ea typeface="Arial"/>
                <a:cs typeface="Arial"/>
                <a:sym typeface="Arial"/>
              </a:rPr>
              <a:t>)|(1&lt;&lt;</a:t>
            </a:r>
            <a:r>
              <a:rPr lang="en" sz="950">
                <a:solidFill>
                  <a:srgbClr val="A000A0"/>
                </a:solidFill>
                <a:highlight>
                  <a:srgbClr val="FFFFFF"/>
                </a:highlight>
                <a:latin typeface="Arial"/>
                <a:ea typeface="Arial"/>
                <a:cs typeface="Arial"/>
                <a:sym typeface="Arial"/>
              </a:rPr>
              <a:t>TXEN</a:t>
            </a:r>
            <a:r>
              <a:rPr lang="en" sz="950">
                <a:solidFill>
                  <a:srgbClr val="000000"/>
                </a:solidFill>
                <a:highlight>
                  <a:srgbClr val="FFFFFF"/>
                </a:highlight>
                <a:latin typeface="Arial"/>
                <a:ea typeface="Arial"/>
                <a:cs typeface="Arial"/>
                <a:sym typeface="Arial"/>
              </a:rPr>
              <a:t>)|(1&lt;&lt;</a:t>
            </a:r>
            <a:r>
              <a:rPr lang="en" sz="950">
                <a:solidFill>
                  <a:srgbClr val="A000A0"/>
                </a:solidFill>
                <a:highlight>
                  <a:srgbClr val="FFFFFF"/>
                </a:highlight>
                <a:latin typeface="Arial"/>
                <a:ea typeface="Arial"/>
                <a:cs typeface="Arial"/>
                <a:sym typeface="Arial"/>
              </a:rPr>
              <a:t>RXCIE</a:t>
            </a:r>
            <a:r>
              <a:rPr lang="en" sz="950">
                <a:solidFill>
                  <a:srgbClr val="000000"/>
                </a:solidFill>
                <a:highlight>
                  <a:srgbClr val="FFFFFF"/>
                </a:highlight>
                <a:latin typeface="Arial"/>
                <a:ea typeface="Arial"/>
                <a:cs typeface="Arial"/>
                <a:sym typeface="Arial"/>
              </a:rPr>
              <a:t>);</a:t>
            </a:r>
            <a:r>
              <a:rPr lang="en" sz="950">
                <a:solidFill>
                  <a:srgbClr val="A31515"/>
                </a:solidFill>
                <a:highlight>
                  <a:srgbClr val="FFFFFF"/>
                </a:highlight>
                <a:latin typeface="Arial"/>
                <a:ea typeface="Arial"/>
                <a:cs typeface="Arial"/>
                <a:sym typeface="Arial"/>
              </a:rPr>
              <a:t>  </a:t>
            </a:r>
            <a:r>
              <a:rPr lang="en" sz="950">
                <a:solidFill>
                  <a:srgbClr val="008000"/>
                </a:solidFill>
                <a:highlight>
                  <a:srgbClr val="FFFFFF"/>
                </a:highlight>
                <a:latin typeface="Arial"/>
                <a:ea typeface="Arial"/>
                <a:cs typeface="Arial"/>
                <a:sym typeface="Arial"/>
              </a:rPr>
              <a:t>//RX TX</a:t>
            </a:r>
            <a:endParaRPr sz="950">
              <a:solidFill>
                <a:srgbClr val="008000"/>
              </a:solidFill>
              <a:highlight>
                <a:srgbClr val="FFFFFF"/>
              </a:highlight>
              <a:latin typeface="Arial"/>
              <a:ea typeface="Arial"/>
              <a:cs typeface="Arial"/>
              <a:sym typeface="Arial"/>
            </a:endParaRPr>
          </a:p>
          <a:p>
            <a:pPr marL="0" lvl="0" indent="0" algn="l" rtl="0">
              <a:lnSpc>
                <a:spcPct val="10000"/>
              </a:lnSpc>
              <a:spcBef>
                <a:spcPts val="1200"/>
              </a:spcBef>
              <a:spcAft>
                <a:spcPts val="0"/>
              </a:spcAft>
              <a:buNone/>
            </a:pPr>
            <a:r>
              <a:rPr lang="en" sz="950">
                <a:solidFill>
                  <a:srgbClr val="A31515"/>
                </a:solidFill>
                <a:highlight>
                  <a:srgbClr val="FFFFFF"/>
                </a:highlight>
                <a:latin typeface="Arial"/>
                <a:ea typeface="Arial"/>
                <a:cs typeface="Arial"/>
                <a:sym typeface="Arial"/>
              </a:rPr>
              <a:t>   	</a:t>
            </a:r>
            <a:r>
              <a:rPr lang="en" sz="950">
                <a:solidFill>
                  <a:srgbClr val="A000A0"/>
                </a:solidFill>
                <a:highlight>
                  <a:srgbClr val="FFFFFF"/>
                </a:highlight>
                <a:latin typeface="Arial"/>
                <a:ea typeface="Arial"/>
                <a:cs typeface="Arial"/>
                <a:sym typeface="Arial"/>
              </a:rPr>
              <a:t>UCSRC</a:t>
            </a:r>
            <a:r>
              <a:rPr lang="en" sz="950">
                <a:solidFill>
                  <a:srgbClr val="A31515"/>
                </a:solidFill>
                <a:highlight>
                  <a:srgbClr val="FFFFFF"/>
                </a:highlight>
                <a:latin typeface="Arial"/>
                <a:ea typeface="Arial"/>
                <a:cs typeface="Arial"/>
                <a:sym typeface="Arial"/>
              </a:rPr>
              <a:t> </a:t>
            </a:r>
            <a:r>
              <a:rPr lang="en" sz="950">
                <a:solidFill>
                  <a:srgbClr val="000000"/>
                </a:solidFill>
                <a:highlight>
                  <a:srgbClr val="FFFFFF"/>
                </a:highlight>
                <a:latin typeface="Arial"/>
                <a:ea typeface="Arial"/>
                <a:cs typeface="Arial"/>
                <a:sym typeface="Arial"/>
              </a:rPr>
              <a:t>=</a:t>
            </a:r>
            <a:r>
              <a:rPr lang="en" sz="950">
                <a:solidFill>
                  <a:srgbClr val="A31515"/>
                </a:solidFill>
                <a:highlight>
                  <a:srgbClr val="FFFFFF"/>
                </a:highlight>
                <a:latin typeface="Arial"/>
                <a:ea typeface="Arial"/>
                <a:cs typeface="Arial"/>
                <a:sym typeface="Arial"/>
              </a:rPr>
              <a:t> </a:t>
            </a:r>
            <a:r>
              <a:rPr lang="en" sz="950">
                <a:solidFill>
                  <a:srgbClr val="000000"/>
                </a:solidFill>
                <a:highlight>
                  <a:srgbClr val="FFFFFF"/>
                </a:highlight>
                <a:latin typeface="Arial"/>
                <a:ea typeface="Arial"/>
                <a:cs typeface="Arial"/>
                <a:sym typeface="Arial"/>
              </a:rPr>
              <a:t>(1&lt;&lt;</a:t>
            </a:r>
            <a:r>
              <a:rPr lang="en" sz="950">
                <a:solidFill>
                  <a:srgbClr val="A000A0"/>
                </a:solidFill>
                <a:highlight>
                  <a:srgbClr val="FFFFFF"/>
                </a:highlight>
                <a:latin typeface="Arial"/>
                <a:ea typeface="Arial"/>
                <a:cs typeface="Arial"/>
                <a:sym typeface="Arial"/>
              </a:rPr>
              <a:t>URSEL</a:t>
            </a:r>
            <a:r>
              <a:rPr lang="en" sz="950">
                <a:solidFill>
                  <a:srgbClr val="000000"/>
                </a:solidFill>
                <a:highlight>
                  <a:srgbClr val="FFFFFF"/>
                </a:highlight>
                <a:latin typeface="Arial"/>
                <a:ea typeface="Arial"/>
                <a:cs typeface="Arial"/>
                <a:sym typeface="Arial"/>
              </a:rPr>
              <a:t>)|(1&lt;&lt;</a:t>
            </a:r>
            <a:r>
              <a:rPr lang="en" sz="950">
                <a:solidFill>
                  <a:srgbClr val="A000A0"/>
                </a:solidFill>
                <a:highlight>
                  <a:srgbClr val="FFFFFF"/>
                </a:highlight>
                <a:latin typeface="Arial"/>
                <a:ea typeface="Arial"/>
                <a:cs typeface="Arial"/>
                <a:sym typeface="Arial"/>
              </a:rPr>
              <a:t>UCSZ1</a:t>
            </a:r>
            <a:r>
              <a:rPr lang="en" sz="950">
                <a:solidFill>
                  <a:srgbClr val="000000"/>
                </a:solidFill>
                <a:highlight>
                  <a:srgbClr val="FFFFFF"/>
                </a:highlight>
                <a:latin typeface="Arial"/>
                <a:ea typeface="Arial"/>
                <a:cs typeface="Arial"/>
                <a:sym typeface="Arial"/>
              </a:rPr>
              <a:t>)|(1&lt;&lt;</a:t>
            </a:r>
            <a:r>
              <a:rPr lang="en" sz="950">
                <a:solidFill>
                  <a:srgbClr val="A000A0"/>
                </a:solidFill>
                <a:highlight>
                  <a:srgbClr val="FFFFFF"/>
                </a:highlight>
                <a:latin typeface="Arial"/>
                <a:ea typeface="Arial"/>
                <a:cs typeface="Arial"/>
                <a:sym typeface="Arial"/>
              </a:rPr>
              <a:t>UCSZ0</a:t>
            </a:r>
            <a:r>
              <a:rPr lang="en" sz="950">
                <a:solidFill>
                  <a:srgbClr val="000000"/>
                </a:solidFill>
                <a:highlight>
                  <a:srgbClr val="FFFFFF"/>
                </a:highlight>
                <a:latin typeface="Arial"/>
                <a:ea typeface="Arial"/>
                <a:cs typeface="Arial"/>
                <a:sym typeface="Arial"/>
              </a:rPr>
              <a:t>);</a:t>
            </a:r>
            <a:endParaRPr sz="950">
              <a:solidFill>
                <a:srgbClr val="000000"/>
              </a:solidFill>
              <a:highlight>
                <a:srgbClr val="FFFFFF"/>
              </a:highlight>
              <a:latin typeface="Arial"/>
              <a:ea typeface="Arial"/>
              <a:cs typeface="Arial"/>
              <a:sym typeface="Arial"/>
            </a:endParaRPr>
          </a:p>
          <a:p>
            <a:pPr marL="0" lvl="0" indent="0" algn="l" rtl="0">
              <a:lnSpc>
                <a:spcPct val="10000"/>
              </a:lnSpc>
              <a:spcBef>
                <a:spcPts val="1200"/>
              </a:spcBef>
              <a:spcAft>
                <a:spcPts val="0"/>
              </a:spcAft>
              <a:buNone/>
            </a:pPr>
            <a:r>
              <a:rPr lang="en" sz="950">
                <a:solidFill>
                  <a:srgbClr val="A31515"/>
                </a:solidFill>
                <a:highlight>
                  <a:srgbClr val="FFFFFF"/>
                </a:highlight>
                <a:latin typeface="Arial"/>
                <a:ea typeface="Arial"/>
                <a:cs typeface="Arial"/>
                <a:sym typeface="Arial"/>
              </a:rPr>
              <a:t>   	</a:t>
            </a:r>
            <a:r>
              <a:rPr lang="en" sz="950">
                <a:solidFill>
                  <a:srgbClr val="A000A0"/>
                </a:solidFill>
                <a:highlight>
                  <a:srgbClr val="FFFFFF"/>
                </a:highlight>
                <a:latin typeface="Arial"/>
                <a:ea typeface="Arial"/>
                <a:cs typeface="Arial"/>
                <a:sym typeface="Arial"/>
              </a:rPr>
              <a:t>UBRRH</a:t>
            </a:r>
            <a:r>
              <a:rPr lang="en" sz="950">
                <a:solidFill>
                  <a:srgbClr val="A31515"/>
                </a:solidFill>
                <a:highlight>
                  <a:srgbClr val="FFFFFF"/>
                </a:highlight>
                <a:latin typeface="Arial"/>
                <a:ea typeface="Arial"/>
                <a:cs typeface="Arial"/>
                <a:sym typeface="Arial"/>
              </a:rPr>
              <a:t> </a:t>
            </a:r>
            <a:r>
              <a:rPr lang="en" sz="950">
                <a:solidFill>
                  <a:srgbClr val="000000"/>
                </a:solidFill>
                <a:highlight>
                  <a:srgbClr val="FFFFFF"/>
                </a:highlight>
                <a:latin typeface="Arial"/>
                <a:ea typeface="Arial"/>
                <a:cs typeface="Arial"/>
                <a:sym typeface="Arial"/>
              </a:rPr>
              <a:t>=</a:t>
            </a:r>
            <a:r>
              <a:rPr lang="en" sz="950">
                <a:solidFill>
                  <a:srgbClr val="A31515"/>
                </a:solidFill>
                <a:highlight>
                  <a:srgbClr val="FFFFFF"/>
                </a:highlight>
                <a:latin typeface="Arial"/>
                <a:ea typeface="Arial"/>
                <a:cs typeface="Arial"/>
                <a:sym typeface="Arial"/>
              </a:rPr>
              <a:t> </a:t>
            </a:r>
            <a:r>
              <a:rPr lang="en" sz="950">
                <a:solidFill>
                  <a:srgbClr val="000000"/>
                </a:solidFill>
                <a:highlight>
                  <a:srgbClr val="FFFFFF"/>
                </a:highlight>
                <a:latin typeface="Arial"/>
                <a:ea typeface="Arial"/>
                <a:cs typeface="Arial"/>
                <a:sym typeface="Arial"/>
              </a:rPr>
              <a:t>0x00;</a:t>
            </a:r>
            <a:endParaRPr sz="950">
              <a:solidFill>
                <a:srgbClr val="000000"/>
              </a:solidFill>
              <a:highlight>
                <a:srgbClr val="FFFFFF"/>
              </a:highlight>
              <a:latin typeface="Arial"/>
              <a:ea typeface="Arial"/>
              <a:cs typeface="Arial"/>
              <a:sym typeface="Arial"/>
            </a:endParaRPr>
          </a:p>
          <a:p>
            <a:pPr marL="0" lvl="0" indent="0" algn="l" rtl="0">
              <a:lnSpc>
                <a:spcPct val="10000"/>
              </a:lnSpc>
              <a:spcBef>
                <a:spcPts val="1200"/>
              </a:spcBef>
              <a:spcAft>
                <a:spcPts val="0"/>
              </a:spcAft>
              <a:buNone/>
            </a:pPr>
            <a:r>
              <a:rPr lang="en" sz="950">
                <a:solidFill>
                  <a:srgbClr val="A31515"/>
                </a:solidFill>
                <a:highlight>
                  <a:srgbClr val="FFFFFF"/>
                </a:highlight>
                <a:latin typeface="Arial"/>
                <a:ea typeface="Arial"/>
                <a:cs typeface="Arial"/>
                <a:sym typeface="Arial"/>
              </a:rPr>
              <a:t>   	</a:t>
            </a:r>
            <a:r>
              <a:rPr lang="en" sz="950">
                <a:solidFill>
                  <a:srgbClr val="A000A0"/>
                </a:solidFill>
                <a:highlight>
                  <a:srgbClr val="FFFFFF"/>
                </a:highlight>
                <a:latin typeface="Arial"/>
                <a:ea typeface="Arial"/>
                <a:cs typeface="Arial"/>
                <a:sym typeface="Arial"/>
              </a:rPr>
              <a:t>UBRRL</a:t>
            </a:r>
            <a:r>
              <a:rPr lang="en" sz="950">
                <a:solidFill>
                  <a:srgbClr val="A31515"/>
                </a:solidFill>
                <a:highlight>
                  <a:srgbClr val="FFFFFF"/>
                </a:highlight>
                <a:latin typeface="Arial"/>
                <a:ea typeface="Arial"/>
                <a:cs typeface="Arial"/>
                <a:sym typeface="Arial"/>
              </a:rPr>
              <a:t> </a:t>
            </a:r>
            <a:r>
              <a:rPr lang="en" sz="950">
                <a:solidFill>
                  <a:srgbClr val="000000"/>
                </a:solidFill>
                <a:highlight>
                  <a:srgbClr val="FFFFFF"/>
                </a:highlight>
                <a:latin typeface="Arial"/>
                <a:ea typeface="Arial"/>
                <a:cs typeface="Arial"/>
                <a:sym typeface="Arial"/>
              </a:rPr>
              <a:t>=</a:t>
            </a:r>
            <a:r>
              <a:rPr lang="en" sz="950">
                <a:solidFill>
                  <a:srgbClr val="A31515"/>
                </a:solidFill>
                <a:highlight>
                  <a:srgbClr val="FFFFFF"/>
                </a:highlight>
                <a:latin typeface="Arial"/>
                <a:ea typeface="Arial"/>
                <a:cs typeface="Arial"/>
                <a:sym typeface="Arial"/>
              </a:rPr>
              <a:t> </a:t>
            </a:r>
            <a:r>
              <a:rPr lang="en" sz="950">
                <a:solidFill>
                  <a:srgbClr val="A000A0"/>
                </a:solidFill>
                <a:highlight>
                  <a:srgbClr val="FFFFFF"/>
                </a:highlight>
                <a:latin typeface="Arial"/>
                <a:ea typeface="Arial"/>
                <a:cs typeface="Arial"/>
                <a:sym typeface="Arial"/>
              </a:rPr>
              <a:t>BAUD_PRESCALLER</a:t>
            </a:r>
            <a:r>
              <a:rPr lang="en" sz="950">
                <a:solidFill>
                  <a:srgbClr val="000000"/>
                </a:solidFill>
                <a:highlight>
                  <a:srgbClr val="FFFFFF"/>
                </a:highlight>
                <a:latin typeface="Arial"/>
                <a:ea typeface="Arial"/>
                <a:cs typeface="Arial"/>
                <a:sym typeface="Arial"/>
              </a:rPr>
              <a:t>;</a:t>
            </a:r>
            <a:endParaRPr sz="950">
              <a:solidFill>
                <a:srgbClr val="000000"/>
              </a:solidFill>
              <a:highlight>
                <a:srgbClr val="FFFFFF"/>
              </a:highlight>
              <a:latin typeface="Arial"/>
              <a:ea typeface="Arial"/>
              <a:cs typeface="Arial"/>
              <a:sym typeface="Arial"/>
            </a:endParaRPr>
          </a:p>
          <a:p>
            <a:pPr marL="0" lvl="0" indent="0" algn="l" rtl="0">
              <a:lnSpc>
                <a:spcPct val="10000"/>
              </a:lnSpc>
              <a:spcBef>
                <a:spcPts val="1200"/>
              </a:spcBef>
              <a:spcAft>
                <a:spcPts val="0"/>
              </a:spcAft>
              <a:buNone/>
            </a:pPr>
            <a:r>
              <a:rPr lang="en" sz="950">
                <a:solidFill>
                  <a:srgbClr val="A31515"/>
                </a:solidFill>
                <a:highlight>
                  <a:srgbClr val="FFFFFF"/>
                </a:highlight>
                <a:latin typeface="Arial"/>
                <a:ea typeface="Arial"/>
                <a:cs typeface="Arial"/>
                <a:sym typeface="Arial"/>
              </a:rPr>
              <a:t>   	</a:t>
            </a:r>
            <a:r>
              <a:rPr lang="en" sz="950">
                <a:solidFill>
                  <a:srgbClr val="A000A0"/>
                </a:solidFill>
                <a:highlight>
                  <a:srgbClr val="FFFFFF"/>
                </a:highlight>
                <a:latin typeface="Arial"/>
                <a:ea typeface="Arial"/>
                <a:cs typeface="Arial"/>
                <a:sym typeface="Arial"/>
              </a:rPr>
              <a:t>sei</a:t>
            </a:r>
            <a:r>
              <a:rPr lang="en" sz="950">
                <a:solidFill>
                  <a:srgbClr val="000000"/>
                </a:solidFill>
                <a:highlight>
                  <a:srgbClr val="FFFFFF"/>
                </a:highlight>
                <a:latin typeface="Arial"/>
                <a:ea typeface="Arial"/>
                <a:cs typeface="Arial"/>
                <a:sym typeface="Arial"/>
              </a:rPr>
              <a:t>();</a:t>
            </a:r>
            <a:r>
              <a:rPr lang="en" sz="950">
                <a:solidFill>
                  <a:srgbClr val="A31515"/>
                </a:solidFill>
                <a:highlight>
                  <a:srgbClr val="FFFFFF"/>
                </a:highlight>
                <a:latin typeface="Arial"/>
                <a:ea typeface="Arial"/>
                <a:cs typeface="Arial"/>
                <a:sym typeface="Arial"/>
              </a:rPr>
              <a:t> </a:t>
            </a:r>
            <a:r>
              <a:rPr lang="en" sz="950">
                <a:solidFill>
                  <a:srgbClr val="008000"/>
                </a:solidFill>
                <a:highlight>
                  <a:srgbClr val="FFFFFF"/>
                </a:highlight>
                <a:latin typeface="Arial"/>
                <a:ea typeface="Arial"/>
                <a:cs typeface="Arial"/>
                <a:sym typeface="Arial"/>
              </a:rPr>
              <a:t>//Enable Global Interrupt</a:t>
            </a:r>
            <a:endParaRPr sz="950">
              <a:solidFill>
                <a:srgbClr val="008000"/>
              </a:solidFill>
              <a:highlight>
                <a:srgbClr val="FFFFFF"/>
              </a:highlight>
              <a:latin typeface="Arial"/>
              <a:ea typeface="Arial"/>
              <a:cs typeface="Arial"/>
              <a:sym typeface="Arial"/>
            </a:endParaRPr>
          </a:p>
          <a:p>
            <a:pPr marL="0" lvl="0" indent="0" algn="l" rtl="0">
              <a:lnSpc>
                <a:spcPct val="10000"/>
              </a:lnSpc>
              <a:spcBef>
                <a:spcPts val="1200"/>
              </a:spcBef>
              <a:spcAft>
                <a:spcPts val="0"/>
              </a:spcAft>
              <a:buNone/>
            </a:pPr>
            <a:r>
              <a:rPr lang="en" sz="950">
                <a:solidFill>
                  <a:srgbClr val="000000"/>
                </a:solidFill>
                <a:highlight>
                  <a:srgbClr val="FFFFFF"/>
                </a:highlight>
                <a:latin typeface="Arial"/>
                <a:ea typeface="Arial"/>
                <a:cs typeface="Arial"/>
                <a:sym typeface="Arial"/>
              </a:rPr>
              <a:t>}</a:t>
            </a:r>
            <a:endParaRPr sz="950">
              <a:solidFill>
                <a:srgbClr val="000000"/>
              </a:solidFill>
              <a:highlight>
                <a:srgbClr val="FFFFFF"/>
              </a:highlight>
              <a:latin typeface="Arial"/>
              <a:ea typeface="Arial"/>
              <a:cs typeface="Arial"/>
              <a:sym typeface="Arial"/>
            </a:endParaRPr>
          </a:p>
          <a:p>
            <a:pPr marL="0" lvl="0" indent="0" algn="l" rtl="0">
              <a:lnSpc>
                <a:spcPct val="10000"/>
              </a:lnSpc>
              <a:spcBef>
                <a:spcPts val="1200"/>
              </a:spcBef>
              <a:spcAft>
                <a:spcPts val="0"/>
              </a:spcAft>
              <a:buNone/>
            </a:pPr>
            <a:endParaRPr sz="950">
              <a:solidFill>
                <a:srgbClr val="000000"/>
              </a:solidFill>
              <a:highlight>
                <a:srgbClr val="FFFFFF"/>
              </a:highlight>
              <a:latin typeface="Arial"/>
              <a:ea typeface="Arial"/>
              <a:cs typeface="Arial"/>
              <a:sym typeface="Arial"/>
            </a:endParaRPr>
          </a:p>
          <a:p>
            <a:pPr marL="0" lvl="0" indent="0" algn="l" rtl="0">
              <a:lnSpc>
                <a:spcPct val="10000"/>
              </a:lnSpc>
              <a:spcBef>
                <a:spcPts val="1200"/>
              </a:spcBef>
              <a:spcAft>
                <a:spcPts val="1200"/>
              </a:spcAft>
              <a:buNone/>
            </a:pPr>
            <a:endParaRPr/>
          </a:p>
        </p:txBody>
      </p:sp>
      <p:sp>
        <p:nvSpPr>
          <p:cNvPr id="297" name="Google Shape;297;p44"/>
          <p:cNvSpPr txBox="1">
            <a:spLocks noGrp="1"/>
          </p:cNvSpPr>
          <p:nvPr>
            <p:ph type="body" idx="1"/>
          </p:nvPr>
        </p:nvSpPr>
        <p:spPr>
          <a:xfrm>
            <a:off x="4852750" y="1551550"/>
            <a:ext cx="4014300" cy="2927400"/>
          </a:xfrm>
          <a:prstGeom prst="rect">
            <a:avLst/>
          </a:prstGeom>
        </p:spPr>
        <p:txBody>
          <a:bodyPr spcFirstLastPara="1" wrap="square" lIns="91425" tIns="91425" rIns="91425" bIns="91425" anchor="t" anchorCtr="0">
            <a:normAutofit/>
          </a:bodyPr>
          <a:lstStyle/>
          <a:p>
            <a:pPr marL="0" lvl="0" indent="0" algn="l" rtl="0">
              <a:lnSpc>
                <a:spcPct val="10000"/>
              </a:lnSpc>
              <a:spcBef>
                <a:spcPts val="1200"/>
              </a:spcBef>
              <a:spcAft>
                <a:spcPts val="0"/>
              </a:spcAft>
              <a:buNone/>
            </a:pPr>
            <a:r>
              <a:rPr lang="en" sz="950">
                <a:solidFill>
                  <a:srgbClr val="0000FF"/>
                </a:solidFill>
                <a:highlight>
                  <a:srgbClr val="FFFFFF"/>
                </a:highlight>
                <a:latin typeface="Arial"/>
                <a:ea typeface="Arial"/>
                <a:cs typeface="Arial"/>
                <a:sym typeface="Arial"/>
              </a:rPr>
              <a:t>void</a:t>
            </a:r>
            <a:r>
              <a:rPr lang="en" sz="950">
                <a:solidFill>
                  <a:srgbClr val="A31515"/>
                </a:solidFill>
                <a:highlight>
                  <a:srgbClr val="FFFFFF"/>
                </a:highlight>
                <a:latin typeface="Arial"/>
                <a:ea typeface="Arial"/>
                <a:cs typeface="Arial"/>
                <a:sym typeface="Arial"/>
              </a:rPr>
              <a:t> </a:t>
            </a:r>
            <a:r>
              <a:rPr lang="en" sz="950">
                <a:solidFill>
                  <a:srgbClr val="880000"/>
                </a:solidFill>
                <a:highlight>
                  <a:srgbClr val="FFFFFF"/>
                </a:highlight>
                <a:latin typeface="Arial"/>
                <a:ea typeface="Arial"/>
                <a:cs typeface="Arial"/>
                <a:sym typeface="Arial"/>
              </a:rPr>
              <a:t>UART_Tchar</a:t>
            </a:r>
            <a:r>
              <a:rPr lang="en" sz="950">
                <a:solidFill>
                  <a:srgbClr val="000000"/>
                </a:solidFill>
                <a:highlight>
                  <a:srgbClr val="FFFFFF"/>
                </a:highlight>
                <a:latin typeface="Arial"/>
                <a:ea typeface="Arial"/>
                <a:cs typeface="Arial"/>
                <a:sym typeface="Arial"/>
              </a:rPr>
              <a:t>(</a:t>
            </a:r>
            <a:r>
              <a:rPr lang="en" sz="950">
                <a:solidFill>
                  <a:srgbClr val="0000FF"/>
                </a:solidFill>
                <a:highlight>
                  <a:srgbClr val="FFFFFF"/>
                </a:highlight>
                <a:latin typeface="Arial"/>
                <a:ea typeface="Arial"/>
                <a:cs typeface="Arial"/>
                <a:sym typeface="Arial"/>
              </a:rPr>
              <a:t>unsigned</a:t>
            </a:r>
            <a:r>
              <a:rPr lang="en" sz="950">
                <a:solidFill>
                  <a:srgbClr val="A31515"/>
                </a:solidFill>
                <a:highlight>
                  <a:srgbClr val="FFFFFF"/>
                </a:highlight>
                <a:latin typeface="Arial"/>
                <a:ea typeface="Arial"/>
                <a:cs typeface="Arial"/>
                <a:sym typeface="Arial"/>
              </a:rPr>
              <a:t> </a:t>
            </a:r>
            <a:r>
              <a:rPr lang="en" sz="950">
                <a:solidFill>
                  <a:srgbClr val="0000FF"/>
                </a:solidFill>
                <a:highlight>
                  <a:srgbClr val="FFFFFF"/>
                </a:highlight>
                <a:latin typeface="Arial"/>
                <a:ea typeface="Arial"/>
                <a:cs typeface="Arial"/>
                <a:sym typeface="Arial"/>
              </a:rPr>
              <a:t>char</a:t>
            </a:r>
            <a:r>
              <a:rPr lang="en" sz="950">
                <a:solidFill>
                  <a:srgbClr val="A31515"/>
                </a:solidFill>
                <a:highlight>
                  <a:srgbClr val="FFFFFF"/>
                </a:highlight>
                <a:latin typeface="Arial"/>
                <a:ea typeface="Arial"/>
                <a:cs typeface="Arial"/>
                <a:sym typeface="Arial"/>
              </a:rPr>
              <a:t> </a:t>
            </a:r>
            <a:r>
              <a:rPr lang="en" sz="950">
                <a:solidFill>
                  <a:srgbClr val="000080"/>
                </a:solidFill>
                <a:highlight>
                  <a:srgbClr val="FFFFFF"/>
                </a:highlight>
                <a:latin typeface="Arial"/>
                <a:ea typeface="Arial"/>
                <a:cs typeface="Arial"/>
                <a:sym typeface="Arial"/>
              </a:rPr>
              <a:t>data</a:t>
            </a:r>
            <a:r>
              <a:rPr lang="en" sz="950">
                <a:solidFill>
                  <a:srgbClr val="000000"/>
                </a:solidFill>
                <a:highlight>
                  <a:srgbClr val="FFFFFF"/>
                </a:highlight>
                <a:latin typeface="Arial"/>
                <a:ea typeface="Arial"/>
                <a:cs typeface="Arial"/>
                <a:sym typeface="Arial"/>
              </a:rPr>
              <a:t>)</a:t>
            </a:r>
            <a:endParaRPr sz="950">
              <a:solidFill>
                <a:srgbClr val="000000"/>
              </a:solidFill>
              <a:highlight>
                <a:srgbClr val="FFFFFF"/>
              </a:highlight>
              <a:latin typeface="Arial"/>
              <a:ea typeface="Arial"/>
              <a:cs typeface="Arial"/>
              <a:sym typeface="Arial"/>
            </a:endParaRPr>
          </a:p>
          <a:p>
            <a:pPr marL="0" lvl="0" indent="0" algn="l" rtl="0">
              <a:lnSpc>
                <a:spcPct val="10000"/>
              </a:lnSpc>
              <a:spcBef>
                <a:spcPts val="1200"/>
              </a:spcBef>
              <a:spcAft>
                <a:spcPts val="0"/>
              </a:spcAft>
              <a:buNone/>
            </a:pPr>
            <a:r>
              <a:rPr lang="en" sz="950">
                <a:solidFill>
                  <a:srgbClr val="000000"/>
                </a:solidFill>
                <a:highlight>
                  <a:srgbClr val="FFFFFF"/>
                </a:highlight>
                <a:latin typeface="Arial"/>
                <a:ea typeface="Arial"/>
                <a:cs typeface="Arial"/>
                <a:sym typeface="Arial"/>
              </a:rPr>
              <a:t>{</a:t>
            </a:r>
            <a:endParaRPr sz="950">
              <a:solidFill>
                <a:srgbClr val="000000"/>
              </a:solidFill>
              <a:highlight>
                <a:srgbClr val="FFFFFF"/>
              </a:highlight>
              <a:latin typeface="Arial"/>
              <a:ea typeface="Arial"/>
              <a:cs typeface="Arial"/>
              <a:sym typeface="Arial"/>
            </a:endParaRPr>
          </a:p>
          <a:p>
            <a:pPr marL="0" lvl="0" indent="0" algn="l" rtl="0">
              <a:lnSpc>
                <a:spcPct val="10000"/>
              </a:lnSpc>
              <a:spcBef>
                <a:spcPts val="1200"/>
              </a:spcBef>
              <a:spcAft>
                <a:spcPts val="0"/>
              </a:spcAft>
              <a:buNone/>
            </a:pPr>
            <a:r>
              <a:rPr lang="en" sz="950">
                <a:solidFill>
                  <a:srgbClr val="A31515"/>
                </a:solidFill>
                <a:highlight>
                  <a:srgbClr val="FFFFFF"/>
                </a:highlight>
                <a:latin typeface="Arial"/>
                <a:ea typeface="Arial"/>
                <a:cs typeface="Arial"/>
                <a:sym typeface="Arial"/>
              </a:rPr>
              <a:t>   	</a:t>
            </a:r>
            <a:r>
              <a:rPr lang="en" sz="950">
                <a:solidFill>
                  <a:srgbClr val="A000A0"/>
                </a:solidFill>
                <a:highlight>
                  <a:srgbClr val="FFFFFF"/>
                </a:highlight>
                <a:latin typeface="Arial"/>
                <a:ea typeface="Arial"/>
                <a:cs typeface="Arial"/>
                <a:sym typeface="Arial"/>
              </a:rPr>
              <a:t>UDR</a:t>
            </a:r>
            <a:r>
              <a:rPr lang="en" sz="950">
                <a:solidFill>
                  <a:srgbClr val="A31515"/>
                </a:solidFill>
                <a:highlight>
                  <a:srgbClr val="FFFFFF"/>
                </a:highlight>
                <a:latin typeface="Arial"/>
                <a:ea typeface="Arial"/>
                <a:cs typeface="Arial"/>
                <a:sym typeface="Arial"/>
              </a:rPr>
              <a:t> </a:t>
            </a:r>
            <a:r>
              <a:rPr lang="en" sz="950">
                <a:solidFill>
                  <a:srgbClr val="000000"/>
                </a:solidFill>
                <a:highlight>
                  <a:srgbClr val="FFFFFF"/>
                </a:highlight>
                <a:latin typeface="Arial"/>
                <a:ea typeface="Arial"/>
                <a:cs typeface="Arial"/>
                <a:sym typeface="Arial"/>
              </a:rPr>
              <a:t>=</a:t>
            </a:r>
            <a:r>
              <a:rPr lang="en" sz="950">
                <a:solidFill>
                  <a:srgbClr val="A31515"/>
                </a:solidFill>
                <a:highlight>
                  <a:srgbClr val="FFFFFF"/>
                </a:highlight>
                <a:latin typeface="Arial"/>
                <a:ea typeface="Arial"/>
                <a:cs typeface="Arial"/>
                <a:sym typeface="Arial"/>
              </a:rPr>
              <a:t> </a:t>
            </a:r>
            <a:r>
              <a:rPr lang="en" sz="950">
                <a:solidFill>
                  <a:srgbClr val="000080"/>
                </a:solidFill>
                <a:highlight>
                  <a:srgbClr val="FFFFFF"/>
                </a:highlight>
                <a:latin typeface="Arial"/>
                <a:ea typeface="Arial"/>
                <a:cs typeface="Arial"/>
                <a:sym typeface="Arial"/>
              </a:rPr>
              <a:t>data</a:t>
            </a:r>
            <a:r>
              <a:rPr lang="en" sz="950">
                <a:solidFill>
                  <a:srgbClr val="000000"/>
                </a:solidFill>
                <a:highlight>
                  <a:srgbClr val="FFFFFF"/>
                </a:highlight>
                <a:latin typeface="Arial"/>
                <a:ea typeface="Arial"/>
                <a:cs typeface="Arial"/>
                <a:sym typeface="Arial"/>
              </a:rPr>
              <a:t>;</a:t>
            </a:r>
            <a:endParaRPr sz="950">
              <a:solidFill>
                <a:srgbClr val="000000"/>
              </a:solidFill>
              <a:highlight>
                <a:srgbClr val="FFFFFF"/>
              </a:highlight>
              <a:latin typeface="Arial"/>
              <a:ea typeface="Arial"/>
              <a:cs typeface="Arial"/>
              <a:sym typeface="Arial"/>
            </a:endParaRPr>
          </a:p>
          <a:p>
            <a:pPr marL="0" lvl="0" indent="0" algn="l" rtl="0">
              <a:lnSpc>
                <a:spcPct val="10000"/>
              </a:lnSpc>
              <a:spcBef>
                <a:spcPts val="1200"/>
              </a:spcBef>
              <a:spcAft>
                <a:spcPts val="0"/>
              </a:spcAft>
              <a:buNone/>
            </a:pPr>
            <a:r>
              <a:rPr lang="en" sz="950">
                <a:solidFill>
                  <a:srgbClr val="A31515"/>
                </a:solidFill>
                <a:highlight>
                  <a:srgbClr val="FFFFFF"/>
                </a:highlight>
                <a:latin typeface="Arial"/>
                <a:ea typeface="Arial"/>
                <a:cs typeface="Arial"/>
                <a:sym typeface="Arial"/>
              </a:rPr>
              <a:t>   	</a:t>
            </a:r>
            <a:r>
              <a:rPr lang="en" sz="950">
                <a:solidFill>
                  <a:srgbClr val="0000FF"/>
                </a:solidFill>
                <a:highlight>
                  <a:srgbClr val="FFFFFF"/>
                </a:highlight>
                <a:latin typeface="Arial"/>
                <a:ea typeface="Arial"/>
                <a:cs typeface="Arial"/>
                <a:sym typeface="Arial"/>
              </a:rPr>
              <a:t>while</a:t>
            </a:r>
            <a:r>
              <a:rPr lang="en" sz="950">
                <a:solidFill>
                  <a:srgbClr val="000000"/>
                </a:solidFill>
                <a:highlight>
                  <a:srgbClr val="FFFFFF"/>
                </a:highlight>
                <a:latin typeface="Arial"/>
                <a:ea typeface="Arial"/>
                <a:cs typeface="Arial"/>
                <a:sym typeface="Arial"/>
              </a:rPr>
              <a:t>((</a:t>
            </a:r>
            <a:r>
              <a:rPr lang="en" sz="950">
                <a:solidFill>
                  <a:srgbClr val="A000A0"/>
                </a:solidFill>
                <a:highlight>
                  <a:srgbClr val="FFFFFF"/>
                </a:highlight>
                <a:latin typeface="Arial"/>
                <a:ea typeface="Arial"/>
                <a:cs typeface="Arial"/>
                <a:sym typeface="Arial"/>
              </a:rPr>
              <a:t>UCSRA</a:t>
            </a:r>
            <a:r>
              <a:rPr lang="en" sz="950">
                <a:solidFill>
                  <a:srgbClr val="000000"/>
                </a:solidFill>
                <a:highlight>
                  <a:srgbClr val="FFFFFF"/>
                </a:highlight>
                <a:latin typeface="Arial"/>
                <a:ea typeface="Arial"/>
                <a:cs typeface="Arial"/>
                <a:sym typeface="Arial"/>
              </a:rPr>
              <a:t>&amp;(1&lt;&lt;</a:t>
            </a:r>
            <a:r>
              <a:rPr lang="en" sz="950">
                <a:solidFill>
                  <a:srgbClr val="A000A0"/>
                </a:solidFill>
                <a:highlight>
                  <a:srgbClr val="FFFFFF"/>
                </a:highlight>
                <a:latin typeface="Arial"/>
                <a:ea typeface="Arial"/>
                <a:cs typeface="Arial"/>
                <a:sym typeface="Arial"/>
              </a:rPr>
              <a:t>TXC</a:t>
            </a:r>
            <a:r>
              <a:rPr lang="en" sz="950">
                <a:solidFill>
                  <a:srgbClr val="000000"/>
                </a:solidFill>
                <a:highlight>
                  <a:srgbClr val="FFFFFF"/>
                </a:highlight>
                <a:latin typeface="Arial"/>
                <a:ea typeface="Arial"/>
                <a:cs typeface="Arial"/>
                <a:sym typeface="Arial"/>
              </a:rPr>
              <a:t>))</a:t>
            </a:r>
            <a:r>
              <a:rPr lang="en" sz="950">
                <a:solidFill>
                  <a:srgbClr val="A31515"/>
                </a:solidFill>
                <a:highlight>
                  <a:srgbClr val="FFFFFF"/>
                </a:highlight>
                <a:latin typeface="Arial"/>
                <a:ea typeface="Arial"/>
                <a:cs typeface="Arial"/>
                <a:sym typeface="Arial"/>
              </a:rPr>
              <a:t> </a:t>
            </a:r>
            <a:r>
              <a:rPr lang="en" sz="950">
                <a:solidFill>
                  <a:srgbClr val="000000"/>
                </a:solidFill>
                <a:highlight>
                  <a:srgbClr val="FFFFFF"/>
                </a:highlight>
                <a:latin typeface="Arial"/>
                <a:ea typeface="Arial"/>
                <a:cs typeface="Arial"/>
                <a:sym typeface="Arial"/>
              </a:rPr>
              <a:t>==0);</a:t>
            </a:r>
            <a:endParaRPr sz="950">
              <a:solidFill>
                <a:srgbClr val="000000"/>
              </a:solidFill>
              <a:highlight>
                <a:srgbClr val="FFFFFF"/>
              </a:highlight>
              <a:latin typeface="Arial"/>
              <a:ea typeface="Arial"/>
              <a:cs typeface="Arial"/>
              <a:sym typeface="Arial"/>
            </a:endParaRPr>
          </a:p>
          <a:p>
            <a:pPr marL="0" lvl="0" indent="0" algn="l" rtl="0">
              <a:lnSpc>
                <a:spcPct val="10000"/>
              </a:lnSpc>
              <a:spcBef>
                <a:spcPts val="1200"/>
              </a:spcBef>
              <a:spcAft>
                <a:spcPts val="0"/>
              </a:spcAft>
              <a:buNone/>
            </a:pPr>
            <a:r>
              <a:rPr lang="en" sz="950">
                <a:solidFill>
                  <a:srgbClr val="A31515"/>
                </a:solidFill>
                <a:highlight>
                  <a:srgbClr val="FFFFFF"/>
                </a:highlight>
                <a:latin typeface="Arial"/>
                <a:ea typeface="Arial"/>
                <a:cs typeface="Arial"/>
                <a:sym typeface="Arial"/>
              </a:rPr>
              <a:t>   	</a:t>
            </a:r>
            <a:endParaRPr sz="950">
              <a:solidFill>
                <a:srgbClr val="A31515"/>
              </a:solidFill>
              <a:highlight>
                <a:srgbClr val="FFFFFF"/>
              </a:highlight>
              <a:latin typeface="Arial"/>
              <a:ea typeface="Arial"/>
              <a:cs typeface="Arial"/>
              <a:sym typeface="Arial"/>
            </a:endParaRPr>
          </a:p>
          <a:p>
            <a:pPr marL="0" lvl="0" indent="0" algn="l" rtl="0">
              <a:lnSpc>
                <a:spcPct val="10000"/>
              </a:lnSpc>
              <a:spcBef>
                <a:spcPts val="1200"/>
              </a:spcBef>
              <a:spcAft>
                <a:spcPts val="0"/>
              </a:spcAft>
              <a:buNone/>
            </a:pPr>
            <a:r>
              <a:rPr lang="en" sz="950">
                <a:solidFill>
                  <a:srgbClr val="000000"/>
                </a:solidFill>
                <a:highlight>
                  <a:srgbClr val="FFFFFF"/>
                </a:highlight>
                <a:latin typeface="Arial"/>
                <a:ea typeface="Arial"/>
                <a:cs typeface="Arial"/>
                <a:sym typeface="Arial"/>
              </a:rPr>
              <a:t>}</a:t>
            </a:r>
            <a:endParaRPr sz="950">
              <a:solidFill>
                <a:srgbClr val="000000"/>
              </a:solidFill>
              <a:highlight>
                <a:srgbClr val="FFFFFF"/>
              </a:highlight>
              <a:latin typeface="Arial"/>
              <a:ea typeface="Arial"/>
              <a:cs typeface="Arial"/>
              <a:sym typeface="Arial"/>
            </a:endParaRPr>
          </a:p>
          <a:p>
            <a:pPr marL="0" lvl="0" indent="0" algn="l" rtl="0">
              <a:lnSpc>
                <a:spcPct val="10000"/>
              </a:lnSpc>
              <a:spcBef>
                <a:spcPts val="1200"/>
              </a:spcBef>
              <a:spcAft>
                <a:spcPts val="0"/>
              </a:spcAft>
              <a:buNone/>
            </a:pPr>
            <a:r>
              <a:rPr lang="en" sz="950">
                <a:solidFill>
                  <a:srgbClr val="000000"/>
                </a:solidFill>
                <a:highlight>
                  <a:srgbClr val="FFFFFF"/>
                </a:highlight>
                <a:latin typeface="Arial"/>
                <a:ea typeface="Arial"/>
                <a:cs typeface="Arial"/>
                <a:sym typeface="Arial"/>
              </a:rPr>
              <a:t> </a:t>
            </a:r>
            <a:endParaRPr sz="950">
              <a:solidFill>
                <a:srgbClr val="000000"/>
              </a:solidFill>
              <a:highlight>
                <a:srgbClr val="FFFFFF"/>
              </a:highlight>
              <a:latin typeface="Arial"/>
              <a:ea typeface="Arial"/>
              <a:cs typeface="Arial"/>
              <a:sym typeface="Arial"/>
            </a:endParaRPr>
          </a:p>
          <a:p>
            <a:pPr marL="0" lvl="0" indent="0" algn="l" rtl="0">
              <a:lnSpc>
                <a:spcPct val="10000"/>
              </a:lnSpc>
              <a:spcBef>
                <a:spcPts val="1200"/>
              </a:spcBef>
              <a:spcAft>
                <a:spcPts val="0"/>
              </a:spcAft>
              <a:buNone/>
            </a:pPr>
            <a:r>
              <a:rPr lang="en" sz="950">
                <a:solidFill>
                  <a:srgbClr val="0000FF"/>
                </a:solidFill>
                <a:highlight>
                  <a:srgbClr val="FFFFFF"/>
                </a:highlight>
                <a:latin typeface="Arial"/>
                <a:ea typeface="Arial"/>
                <a:cs typeface="Arial"/>
                <a:sym typeface="Arial"/>
              </a:rPr>
              <a:t>void</a:t>
            </a:r>
            <a:r>
              <a:rPr lang="en" sz="950">
                <a:solidFill>
                  <a:srgbClr val="A31515"/>
                </a:solidFill>
                <a:highlight>
                  <a:srgbClr val="FFFFFF"/>
                </a:highlight>
                <a:latin typeface="Arial"/>
                <a:ea typeface="Arial"/>
                <a:cs typeface="Arial"/>
                <a:sym typeface="Arial"/>
              </a:rPr>
              <a:t> </a:t>
            </a:r>
            <a:r>
              <a:rPr lang="en" sz="950">
                <a:solidFill>
                  <a:srgbClr val="880000"/>
                </a:solidFill>
                <a:highlight>
                  <a:srgbClr val="FFFFFF"/>
                </a:highlight>
                <a:latin typeface="Arial"/>
                <a:ea typeface="Arial"/>
                <a:cs typeface="Arial"/>
                <a:sym typeface="Arial"/>
              </a:rPr>
              <a:t>UART_Tstr</a:t>
            </a:r>
            <a:r>
              <a:rPr lang="en" sz="950">
                <a:solidFill>
                  <a:srgbClr val="000000"/>
                </a:solidFill>
                <a:highlight>
                  <a:srgbClr val="FFFFFF"/>
                </a:highlight>
                <a:latin typeface="Arial"/>
                <a:ea typeface="Arial"/>
                <a:cs typeface="Arial"/>
                <a:sym typeface="Arial"/>
              </a:rPr>
              <a:t>(</a:t>
            </a:r>
            <a:r>
              <a:rPr lang="en" sz="950">
                <a:solidFill>
                  <a:srgbClr val="0000FF"/>
                </a:solidFill>
                <a:highlight>
                  <a:srgbClr val="FFFFFF"/>
                </a:highlight>
                <a:latin typeface="Arial"/>
                <a:ea typeface="Arial"/>
                <a:cs typeface="Arial"/>
                <a:sym typeface="Arial"/>
              </a:rPr>
              <a:t>char</a:t>
            </a:r>
            <a:r>
              <a:rPr lang="en" sz="950">
                <a:solidFill>
                  <a:srgbClr val="A31515"/>
                </a:solidFill>
                <a:highlight>
                  <a:srgbClr val="FFFFFF"/>
                </a:highlight>
                <a:latin typeface="Arial"/>
                <a:ea typeface="Arial"/>
                <a:cs typeface="Arial"/>
                <a:sym typeface="Arial"/>
              </a:rPr>
              <a:t> </a:t>
            </a:r>
            <a:r>
              <a:rPr lang="en" sz="950">
                <a:solidFill>
                  <a:srgbClr val="000000"/>
                </a:solidFill>
                <a:highlight>
                  <a:srgbClr val="FFFFFF"/>
                </a:highlight>
                <a:latin typeface="Arial"/>
                <a:ea typeface="Arial"/>
                <a:cs typeface="Arial"/>
                <a:sym typeface="Arial"/>
              </a:rPr>
              <a:t>*</a:t>
            </a:r>
            <a:r>
              <a:rPr lang="en" sz="950">
                <a:solidFill>
                  <a:srgbClr val="000080"/>
                </a:solidFill>
                <a:highlight>
                  <a:srgbClr val="FFFFFF"/>
                </a:highlight>
                <a:latin typeface="Arial"/>
                <a:ea typeface="Arial"/>
                <a:cs typeface="Arial"/>
                <a:sym typeface="Arial"/>
              </a:rPr>
              <a:t>p</a:t>
            </a:r>
            <a:r>
              <a:rPr lang="en" sz="950">
                <a:solidFill>
                  <a:srgbClr val="000000"/>
                </a:solidFill>
                <a:highlight>
                  <a:srgbClr val="FFFFFF"/>
                </a:highlight>
                <a:latin typeface="Arial"/>
                <a:ea typeface="Arial"/>
                <a:cs typeface="Arial"/>
                <a:sym typeface="Arial"/>
              </a:rPr>
              <a:t>)</a:t>
            </a:r>
            <a:endParaRPr sz="950">
              <a:solidFill>
                <a:srgbClr val="000000"/>
              </a:solidFill>
              <a:highlight>
                <a:srgbClr val="FFFFFF"/>
              </a:highlight>
              <a:latin typeface="Arial"/>
              <a:ea typeface="Arial"/>
              <a:cs typeface="Arial"/>
              <a:sym typeface="Arial"/>
            </a:endParaRPr>
          </a:p>
          <a:p>
            <a:pPr marL="0" lvl="0" indent="0" algn="l" rtl="0">
              <a:lnSpc>
                <a:spcPct val="10000"/>
              </a:lnSpc>
              <a:spcBef>
                <a:spcPts val="1200"/>
              </a:spcBef>
              <a:spcAft>
                <a:spcPts val="0"/>
              </a:spcAft>
              <a:buNone/>
            </a:pPr>
            <a:r>
              <a:rPr lang="en" sz="950">
                <a:solidFill>
                  <a:srgbClr val="000000"/>
                </a:solidFill>
                <a:highlight>
                  <a:srgbClr val="FFFFFF"/>
                </a:highlight>
                <a:latin typeface="Arial"/>
                <a:ea typeface="Arial"/>
                <a:cs typeface="Arial"/>
                <a:sym typeface="Arial"/>
              </a:rPr>
              <a:t>{</a:t>
            </a:r>
            <a:endParaRPr sz="950">
              <a:solidFill>
                <a:srgbClr val="000000"/>
              </a:solidFill>
              <a:highlight>
                <a:srgbClr val="FFFFFF"/>
              </a:highlight>
              <a:latin typeface="Arial"/>
              <a:ea typeface="Arial"/>
              <a:cs typeface="Arial"/>
              <a:sym typeface="Arial"/>
            </a:endParaRPr>
          </a:p>
          <a:p>
            <a:pPr marL="0" lvl="0" indent="0" algn="l" rtl="0">
              <a:lnSpc>
                <a:spcPct val="10000"/>
              </a:lnSpc>
              <a:spcBef>
                <a:spcPts val="1200"/>
              </a:spcBef>
              <a:spcAft>
                <a:spcPts val="0"/>
              </a:spcAft>
              <a:buNone/>
            </a:pPr>
            <a:r>
              <a:rPr lang="en" sz="950">
                <a:solidFill>
                  <a:srgbClr val="A31515"/>
                </a:solidFill>
                <a:highlight>
                  <a:srgbClr val="FFFFFF"/>
                </a:highlight>
                <a:latin typeface="Arial"/>
                <a:ea typeface="Arial"/>
                <a:cs typeface="Arial"/>
                <a:sym typeface="Arial"/>
              </a:rPr>
              <a:t>   	</a:t>
            </a:r>
            <a:r>
              <a:rPr lang="en" sz="950">
                <a:solidFill>
                  <a:srgbClr val="0000FF"/>
                </a:solidFill>
                <a:highlight>
                  <a:srgbClr val="FFFFFF"/>
                </a:highlight>
                <a:latin typeface="Arial"/>
                <a:ea typeface="Arial"/>
                <a:cs typeface="Arial"/>
                <a:sym typeface="Arial"/>
              </a:rPr>
              <a:t>while</a:t>
            </a:r>
            <a:r>
              <a:rPr lang="en" sz="950">
                <a:solidFill>
                  <a:srgbClr val="000000"/>
                </a:solidFill>
                <a:highlight>
                  <a:srgbClr val="FFFFFF"/>
                </a:highlight>
                <a:latin typeface="Arial"/>
                <a:ea typeface="Arial"/>
                <a:cs typeface="Arial"/>
                <a:sym typeface="Arial"/>
              </a:rPr>
              <a:t>(*</a:t>
            </a:r>
            <a:r>
              <a:rPr lang="en" sz="950">
                <a:solidFill>
                  <a:srgbClr val="000080"/>
                </a:solidFill>
                <a:highlight>
                  <a:srgbClr val="FFFFFF"/>
                </a:highlight>
                <a:latin typeface="Arial"/>
                <a:ea typeface="Arial"/>
                <a:cs typeface="Arial"/>
                <a:sym typeface="Arial"/>
              </a:rPr>
              <a:t>p</a:t>
            </a:r>
            <a:r>
              <a:rPr lang="en" sz="950">
                <a:solidFill>
                  <a:srgbClr val="000000"/>
                </a:solidFill>
                <a:highlight>
                  <a:srgbClr val="FFFFFF"/>
                </a:highlight>
                <a:latin typeface="Arial"/>
                <a:ea typeface="Arial"/>
                <a:cs typeface="Arial"/>
                <a:sym typeface="Arial"/>
              </a:rPr>
              <a:t>){</a:t>
            </a:r>
            <a:endParaRPr sz="950">
              <a:solidFill>
                <a:srgbClr val="000000"/>
              </a:solidFill>
              <a:highlight>
                <a:srgbClr val="FFFFFF"/>
              </a:highlight>
              <a:latin typeface="Arial"/>
              <a:ea typeface="Arial"/>
              <a:cs typeface="Arial"/>
              <a:sym typeface="Arial"/>
            </a:endParaRPr>
          </a:p>
          <a:p>
            <a:pPr marL="0" lvl="0" indent="0" algn="l" rtl="0">
              <a:lnSpc>
                <a:spcPct val="10000"/>
              </a:lnSpc>
              <a:spcBef>
                <a:spcPts val="1200"/>
              </a:spcBef>
              <a:spcAft>
                <a:spcPts val="0"/>
              </a:spcAft>
              <a:buNone/>
            </a:pPr>
            <a:r>
              <a:rPr lang="en" sz="950">
                <a:solidFill>
                  <a:srgbClr val="A31515"/>
                </a:solidFill>
                <a:highlight>
                  <a:srgbClr val="FFFFFF"/>
                </a:highlight>
                <a:latin typeface="Arial"/>
                <a:ea typeface="Arial"/>
                <a:cs typeface="Arial"/>
                <a:sym typeface="Arial"/>
              </a:rPr>
              <a:t>          	</a:t>
            </a:r>
            <a:r>
              <a:rPr lang="en" sz="950">
                <a:solidFill>
                  <a:srgbClr val="880000"/>
                </a:solidFill>
                <a:highlight>
                  <a:srgbClr val="FFFFFF"/>
                </a:highlight>
                <a:latin typeface="Arial"/>
                <a:ea typeface="Arial"/>
                <a:cs typeface="Arial"/>
                <a:sym typeface="Arial"/>
              </a:rPr>
              <a:t>UART_Tchar</a:t>
            </a:r>
            <a:r>
              <a:rPr lang="en" sz="950">
                <a:solidFill>
                  <a:srgbClr val="000000"/>
                </a:solidFill>
                <a:highlight>
                  <a:srgbClr val="FFFFFF"/>
                </a:highlight>
                <a:latin typeface="Arial"/>
                <a:ea typeface="Arial"/>
                <a:cs typeface="Arial"/>
                <a:sym typeface="Arial"/>
              </a:rPr>
              <a:t>(*(</a:t>
            </a:r>
            <a:r>
              <a:rPr lang="en" sz="950">
                <a:solidFill>
                  <a:srgbClr val="000080"/>
                </a:solidFill>
                <a:highlight>
                  <a:srgbClr val="FFFFFF"/>
                </a:highlight>
                <a:latin typeface="Arial"/>
                <a:ea typeface="Arial"/>
                <a:cs typeface="Arial"/>
                <a:sym typeface="Arial"/>
              </a:rPr>
              <a:t>p</a:t>
            </a:r>
            <a:r>
              <a:rPr lang="en" sz="950">
                <a:solidFill>
                  <a:srgbClr val="000000"/>
                </a:solidFill>
                <a:highlight>
                  <a:srgbClr val="FFFFFF"/>
                </a:highlight>
                <a:latin typeface="Arial"/>
                <a:ea typeface="Arial"/>
                <a:cs typeface="Arial"/>
                <a:sym typeface="Arial"/>
              </a:rPr>
              <a:t>++));</a:t>
            </a:r>
            <a:endParaRPr sz="950">
              <a:solidFill>
                <a:srgbClr val="000000"/>
              </a:solidFill>
              <a:highlight>
                <a:srgbClr val="FFFFFF"/>
              </a:highlight>
              <a:latin typeface="Arial"/>
              <a:ea typeface="Arial"/>
              <a:cs typeface="Arial"/>
              <a:sym typeface="Arial"/>
            </a:endParaRPr>
          </a:p>
          <a:p>
            <a:pPr marL="0" lvl="0" indent="0" algn="l" rtl="0">
              <a:lnSpc>
                <a:spcPct val="10000"/>
              </a:lnSpc>
              <a:spcBef>
                <a:spcPts val="1200"/>
              </a:spcBef>
              <a:spcAft>
                <a:spcPts val="0"/>
              </a:spcAft>
              <a:buNone/>
            </a:pPr>
            <a:r>
              <a:rPr lang="en" sz="950">
                <a:solidFill>
                  <a:srgbClr val="A31515"/>
                </a:solidFill>
                <a:highlight>
                  <a:srgbClr val="FFFFFF"/>
                </a:highlight>
                <a:latin typeface="Arial"/>
                <a:ea typeface="Arial"/>
                <a:cs typeface="Arial"/>
                <a:sym typeface="Arial"/>
              </a:rPr>
              <a:t>          	</a:t>
            </a:r>
            <a:r>
              <a:rPr lang="en" sz="950" i="1">
                <a:solidFill>
                  <a:srgbClr val="880000"/>
                </a:solidFill>
                <a:highlight>
                  <a:srgbClr val="FFFFFF"/>
                </a:highlight>
                <a:latin typeface="Arial"/>
                <a:ea typeface="Arial"/>
                <a:cs typeface="Arial"/>
                <a:sym typeface="Arial"/>
              </a:rPr>
              <a:t>_delay_ms</a:t>
            </a:r>
            <a:r>
              <a:rPr lang="en" sz="950">
                <a:solidFill>
                  <a:srgbClr val="000000"/>
                </a:solidFill>
                <a:highlight>
                  <a:srgbClr val="FFFFFF"/>
                </a:highlight>
                <a:latin typeface="Arial"/>
                <a:ea typeface="Arial"/>
                <a:cs typeface="Arial"/>
                <a:sym typeface="Arial"/>
              </a:rPr>
              <a:t>(1);</a:t>
            </a:r>
            <a:endParaRPr sz="950">
              <a:solidFill>
                <a:srgbClr val="000000"/>
              </a:solidFill>
              <a:highlight>
                <a:srgbClr val="FFFFFF"/>
              </a:highlight>
              <a:latin typeface="Arial"/>
              <a:ea typeface="Arial"/>
              <a:cs typeface="Arial"/>
              <a:sym typeface="Arial"/>
            </a:endParaRPr>
          </a:p>
          <a:p>
            <a:pPr marL="0" lvl="0" indent="0" algn="l" rtl="0">
              <a:lnSpc>
                <a:spcPct val="10000"/>
              </a:lnSpc>
              <a:spcBef>
                <a:spcPts val="1200"/>
              </a:spcBef>
              <a:spcAft>
                <a:spcPts val="0"/>
              </a:spcAft>
              <a:buNone/>
            </a:pPr>
            <a:r>
              <a:rPr lang="en" sz="950">
                <a:solidFill>
                  <a:srgbClr val="A31515"/>
                </a:solidFill>
                <a:highlight>
                  <a:srgbClr val="FFFFFF"/>
                </a:highlight>
                <a:latin typeface="Arial"/>
                <a:ea typeface="Arial"/>
                <a:cs typeface="Arial"/>
                <a:sym typeface="Arial"/>
              </a:rPr>
              <a:t>   	</a:t>
            </a:r>
            <a:r>
              <a:rPr lang="en" sz="950">
                <a:solidFill>
                  <a:srgbClr val="000000"/>
                </a:solidFill>
                <a:highlight>
                  <a:srgbClr val="FFFFFF"/>
                </a:highlight>
                <a:latin typeface="Arial"/>
                <a:ea typeface="Arial"/>
                <a:cs typeface="Arial"/>
                <a:sym typeface="Arial"/>
              </a:rPr>
              <a:t>}</a:t>
            </a:r>
            <a:endParaRPr sz="950">
              <a:solidFill>
                <a:srgbClr val="000000"/>
              </a:solidFill>
              <a:highlight>
                <a:srgbClr val="FFFFFF"/>
              </a:highlight>
              <a:latin typeface="Arial"/>
              <a:ea typeface="Arial"/>
              <a:cs typeface="Arial"/>
              <a:sym typeface="Arial"/>
            </a:endParaRPr>
          </a:p>
          <a:p>
            <a:pPr marL="0" lvl="0" indent="0" algn="l" rtl="0">
              <a:lnSpc>
                <a:spcPct val="10000"/>
              </a:lnSpc>
              <a:spcBef>
                <a:spcPts val="1200"/>
              </a:spcBef>
              <a:spcAft>
                <a:spcPts val="0"/>
              </a:spcAft>
              <a:buNone/>
            </a:pPr>
            <a:r>
              <a:rPr lang="en" sz="950">
                <a:solidFill>
                  <a:srgbClr val="A31515"/>
                </a:solidFill>
                <a:highlight>
                  <a:srgbClr val="FFFFFF"/>
                </a:highlight>
                <a:latin typeface="Arial"/>
                <a:ea typeface="Arial"/>
                <a:cs typeface="Arial"/>
                <a:sym typeface="Arial"/>
              </a:rPr>
              <a:t>   	</a:t>
            </a:r>
            <a:endParaRPr sz="950">
              <a:solidFill>
                <a:srgbClr val="A31515"/>
              </a:solidFill>
              <a:highlight>
                <a:srgbClr val="FFFFFF"/>
              </a:highlight>
              <a:latin typeface="Arial"/>
              <a:ea typeface="Arial"/>
              <a:cs typeface="Arial"/>
              <a:sym typeface="Arial"/>
            </a:endParaRPr>
          </a:p>
          <a:p>
            <a:pPr marL="0" lvl="0" indent="0" algn="l" rtl="0">
              <a:lnSpc>
                <a:spcPct val="10000"/>
              </a:lnSpc>
              <a:spcBef>
                <a:spcPts val="1200"/>
              </a:spcBef>
              <a:spcAft>
                <a:spcPts val="0"/>
              </a:spcAft>
              <a:buNone/>
            </a:pPr>
            <a:r>
              <a:rPr lang="en" sz="950">
                <a:solidFill>
                  <a:srgbClr val="000000"/>
                </a:solidFill>
                <a:highlight>
                  <a:srgbClr val="FFFFFF"/>
                </a:highlight>
                <a:latin typeface="Arial"/>
                <a:ea typeface="Arial"/>
                <a:cs typeface="Arial"/>
                <a:sym typeface="Arial"/>
              </a:rPr>
              <a:t>}</a:t>
            </a:r>
            <a:endParaRPr sz="950">
              <a:solidFill>
                <a:srgbClr val="000000"/>
              </a:solidFill>
              <a:highlight>
                <a:srgbClr val="FFFFFF"/>
              </a:highlight>
              <a:latin typeface="Arial"/>
              <a:ea typeface="Arial"/>
              <a:cs typeface="Arial"/>
              <a:sym typeface="Arial"/>
            </a:endParaRPr>
          </a:p>
          <a:p>
            <a:pPr marL="0" lvl="0" indent="0" algn="l" rtl="0">
              <a:lnSpc>
                <a:spcPct val="10000"/>
              </a:lnSpc>
              <a:spcBef>
                <a:spcPts val="1200"/>
              </a:spcBef>
              <a:spcAft>
                <a:spcPts val="0"/>
              </a:spcAft>
              <a:buNone/>
            </a:pPr>
            <a:r>
              <a:rPr lang="en" sz="950">
                <a:solidFill>
                  <a:srgbClr val="000000"/>
                </a:solidFill>
                <a:highlight>
                  <a:srgbClr val="FFFFFF"/>
                </a:highlight>
                <a:latin typeface="Arial"/>
                <a:ea typeface="Arial"/>
                <a:cs typeface="Arial"/>
                <a:sym typeface="Arial"/>
              </a:rPr>
              <a:t> </a:t>
            </a:r>
            <a:endParaRPr sz="950">
              <a:solidFill>
                <a:srgbClr val="000000"/>
              </a:solidFill>
              <a:highlight>
                <a:srgbClr val="FFFFFF"/>
              </a:highlight>
              <a:latin typeface="Arial"/>
              <a:ea typeface="Arial"/>
              <a:cs typeface="Arial"/>
              <a:sym typeface="Arial"/>
            </a:endParaRPr>
          </a:p>
          <a:p>
            <a:pPr marL="0" lvl="0" indent="0" algn="l" rtl="0">
              <a:lnSpc>
                <a:spcPct val="10000"/>
              </a:lnSpc>
              <a:spcBef>
                <a:spcPts val="1200"/>
              </a:spcBef>
              <a:spcAft>
                <a:spcPts val="1200"/>
              </a:spcAft>
              <a:buNone/>
            </a:pPr>
            <a:endParaRPr sz="950">
              <a:solidFill>
                <a:srgbClr val="0000FF"/>
              </a:solidFill>
              <a:highlight>
                <a:srgbClr val="FFFFFF"/>
              </a:highlight>
              <a:latin typeface="Arial"/>
              <a:ea typeface="Arial"/>
              <a:cs typeface="Arial"/>
              <a:sym typeface="Arial"/>
            </a:endParaRPr>
          </a:p>
        </p:txBody>
      </p:sp>
      <p:cxnSp>
        <p:nvCxnSpPr>
          <p:cNvPr id="298" name="Google Shape;298;p44"/>
          <p:cNvCxnSpPr/>
          <p:nvPr/>
        </p:nvCxnSpPr>
        <p:spPr>
          <a:xfrm>
            <a:off x="4573800" y="1282600"/>
            <a:ext cx="0" cy="33897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5"/>
          <p:cNvSpPr txBox="1">
            <a:spLocks noGrp="1"/>
          </p:cNvSpPr>
          <p:nvPr>
            <p:ph type="body" idx="1"/>
          </p:nvPr>
        </p:nvSpPr>
        <p:spPr>
          <a:xfrm>
            <a:off x="727650" y="1439650"/>
            <a:ext cx="7688700" cy="28269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935"/>
              <a:buNone/>
            </a:pPr>
            <a:endParaRPr sz="1305" b="1"/>
          </a:p>
          <a:p>
            <a:pPr marL="0" lvl="0" indent="0" algn="l" rtl="0">
              <a:lnSpc>
                <a:spcPct val="95000"/>
              </a:lnSpc>
              <a:spcBef>
                <a:spcPts val="1200"/>
              </a:spcBef>
              <a:spcAft>
                <a:spcPts val="0"/>
              </a:spcAft>
              <a:buSzPts val="935"/>
              <a:buNone/>
            </a:pPr>
            <a:r>
              <a:rPr lang="en" sz="1305" b="1"/>
              <a:t>Our hardware project will be to build a shrimp food mechanism. I had no idea what I had to accomplish at first. However, after interacting with my project teammates and engaging in hardware project meetings, as well as reading research, I realized what needed to be done. First, we draft the proposal by stating our problem and the recommended remedy. I learnt about the technology that we aim to employ to build the system throughout those days.</a:t>
            </a:r>
            <a:endParaRPr sz="1305" b="1"/>
          </a:p>
          <a:p>
            <a:pPr marL="0" lvl="0" indent="0" algn="l" rtl="0">
              <a:lnSpc>
                <a:spcPct val="95000"/>
              </a:lnSpc>
              <a:spcBef>
                <a:spcPts val="1200"/>
              </a:spcBef>
              <a:spcAft>
                <a:spcPts val="1200"/>
              </a:spcAft>
              <a:buSzPts val="935"/>
              <a:buNone/>
            </a:pPr>
            <a:r>
              <a:rPr lang="en" sz="1305" b="1"/>
              <a:t> I've learnt a lot of new things. Not only the study-related things, but also how to operate in a team and interact with team members</a:t>
            </a:r>
            <a:endParaRPr sz="1305" b="1"/>
          </a:p>
        </p:txBody>
      </p:sp>
      <p:sp>
        <p:nvSpPr>
          <p:cNvPr id="304" name="Google Shape;304;p45"/>
          <p:cNvSpPr txBox="1"/>
          <p:nvPr/>
        </p:nvSpPr>
        <p:spPr>
          <a:xfrm>
            <a:off x="727650" y="654400"/>
            <a:ext cx="4279800" cy="549600"/>
          </a:xfrm>
          <a:prstGeom prst="rect">
            <a:avLst/>
          </a:prstGeom>
          <a:noFill/>
          <a:ln>
            <a:noFill/>
          </a:ln>
        </p:spPr>
        <p:txBody>
          <a:bodyPr spcFirstLastPara="1" wrap="square" lIns="91425" tIns="91425" rIns="91425" bIns="91425" anchor="t" anchorCtr="0">
            <a:noAutofit/>
          </a:bodyPr>
          <a:lstStyle/>
          <a:p>
            <a:pPr marL="0" lvl="0" indent="0" algn="l" rtl="0">
              <a:lnSpc>
                <a:spcPct val="95000"/>
              </a:lnSpc>
              <a:spcBef>
                <a:spcPts val="0"/>
              </a:spcBef>
              <a:spcAft>
                <a:spcPts val="1200"/>
              </a:spcAft>
              <a:buClr>
                <a:srgbClr val="000000"/>
              </a:buClr>
              <a:buSzPts val="935"/>
              <a:buFont typeface="Arial"/>
              <a:buNone/>
            </a:pPr>
            <a:r>
              <a:rPr lang="en" sz="1604" i="1">
                <a:solidFill>
                  <a:schemeClr val="accent1"/>
                </a:solidFill>
                <a:latin typeface="Raleway ExtraBold"/>
                <a:ea typeface="Raleway ExtraBold"/>
                <a:cs typeface="Raleway ExtraBold"/>
                <a:sym typeface="Raleway ExtraBold"/>
              </a:rPr>
              <a:t>Member 04: Rajapaksha S.S.D- 204171H</a:t>
            </a:r>
            <a:r>
              <a:rPr lang="en" sz="1205" i="1">
                <a:solidFill>
                  <a:schemeClr val="accent1"/>
                </a:solidFill>
                <a:latin typeface="Raleway ExtraBold"/>
                <a:ea typeface="Raleway ExtraBold"/>
                <a:cs typeface="Raleway ExtraBold"/>
                <a:sym typeface="Raleway ExtraBold"/>
              </a:rPr>
              <a:t> </a:t>
            </a:r>
            <a:endParaRPr>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6"/>
          <p:cNvSpPr txBox="1">
            <a:spLocks noGrp="1"/>
          </p:cNvSpPr>
          <p:nvPr>
            <p:ph type="title"/>
          </p:nvPr>
        </p:nvSpPr>
        <p:spPr>
          <a:xfrm>
            <a:off x="729450" y="598825"/>
            <a:ext cx="30660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Responsibilities</a:t>
            </a:r>
            <a:endParaRPr/>
          </a:p>
        </p:txBody>
      </p:sp>
      <p:sp>
        <p:nvSpPr>
          <p:cNvPr id="310" name="Google Shape;310;p46"/>
          <p:cNvSpPr txBox="1">
            <a:spLocks noGrp="1"/>
          </p:cNvSpPr>
          <p:nvPr>
            <p:ph type="body" idx="1"/>
          </p:nvPr>
        </p:nvSpPr>
        <p:spPr>
          <a:xfrm>
            <a:off x="729450" y="1361125"/>
            <a:ext cx="7688700" cy="3585900"/>
          </a:xfrm>
          <a:prstGeom prst="rect">
            <a:avLst/>
          </a:prstGeom>
          <a:effectLst>
            <a:outerShdw blurRad="57150" dist="19050" dir="5400000" algn="bl" rotWithShape="0">
              <a:srgbClr val="000000">
                <a:alpha val="50000"/>
              </a:srgbClr>
            </a:outerShdw>
            <a:reflection dist="38100" dir="5400000" fadeDir="5400012" sy="-100000" algn="bl" rotWithShape="0"/>
          </a:effectLst>
        </p:spPr>
        <p:txBody>
          <a:bodyPr spcFirstLastPara="1" wrap="square" lIns="91425" tIns="91425" rIns="91425" bIns="91425" anchor="t" anchorCtr="0">
            <a:normAutofit/>
          </a:bodyPr>
          <a:lstStyle/>
          <a:p>
            <a:pPr marL="457200" lvl="0" indent="-311150" algn="l" rtl="0">
              <a:lnSpc>
                <a:spcPct val="150000"/>
              </a:lnSpc>
              <a:spcBef>
                <a:spcPts val="0"/>
              </a:spcBef>
              <a:spcAft>
                <a:spcPts val="0"/>
              </a:spcAft>
              <a:buSzPts val="1300"/>
              <a:buChar char="●"/>
            </a:pPr>
            <a:r>
              <a:rPr lang="en" b="1"/>
              <a:t>About gear motor and how it works</a:t>
            </a:r>
            <a:endParaRPr b="1"/>
          </a:p>
          <a:p>
            <a:pPr marL="457200" lvl="0" indent="-311150" algn="l" rtl="0">
              <a:lnSpc>
                <a:spcPct val="150000"/>
              </a:lnSpc>
              <a:spcBef>
                <a:spcPts val="0"/>
              </a:spcBef>
              <a:spcAft>
                <a:spcPts val="0"/>
              </a:spcAft>
              <a:buSzPts val="1300"/>
              <a:buChar char="●"/>
            </a:pPr>
            <a:r>
              <a:rPr lang="en" b="1"/>
              <a:t>How to connect gear motor to the atmega32 microcontroller</a:t>
            </a:r>
            <a:endParaRPr b="1"/>
          </a:p>
          <a:p>
            <a:pPr marL="457200" lvl="0" indent="-311150" algn="l" rtl="0">
              <a:lnSpc>
                <a:spcPct val="150000"/>
              </a:lnSpc>
              <a:spcBef>
                <a:spcPts val="0"/>
              </a:spcBef>
              <a:spcAft>
                <a:spcPts val="0"/>
              </a:spcAft>
              <a:buSzPts val="1300"/>
              <a:buChar char="●"/>
            </a:pPr>
            <a:r>
              <a:rPr lang="en" b="1"/>
              <a:t>About weight sensor and how it works</a:t>
            </a:r>
            <a:endParaRPr b="1"/>
          </a:p>
          <a:p>
            <a:pPr marL="457200" lvl="0" indent="-311150" algn="l" rtl="0">
              <a:lnSpc>
                <a:spcPct val="150000"/>
              </a:lnSpc>
              <a:spcBef>
                <a:spcPts val="0"/>
              </a:spcBef>
              <a:spcAft>
                <a:spcPts val="0"/>
              </a:spcAft>
              <a:buSzPts val="1300"/>
              <a:buChar char="●"/>
            </a:pPr>
            <a:r>
              <a:rPr lang="en" b="1"/>
              <a:t>How to connect to weight sensor to atmega32 microcontroller</a:t>
            </a:r>
            <a:endParaRPr b="1"/>
          </a:p>
          <a:p>
            <a:pPr marL="457200" lvl="0" indent="-311150" algn="l" rtl="0">
              <a:lnSpc>
                <a:spcPct val="150000"/>
              </a:lnSpc>
              <a:spcBef>
                <a:spcPts val="0"/>
              </a:spcBef>
              <a:spcAft>
                <a:spcPts val="0"/>
              </a:spcAft>
              <a:buSzPts val="1300"/>
              <a:buChar char="●"/>
            </a:pPr>
            <a:r>
              <a:rPr lang="en" b="1"/>
              <a:t>Refer the code part of them</a:t>
            </a:r>
            <a:endParaRPr b="1"/>
          </a:p>
          <a:p>
            <a:pPr marL="457200" lvl="0" indent="-311150" algn="l" rtl="0">
              <a:lnSpc>
                <a:spcPct val="150000"/>
              </a:lnSpc>
              <a:spcBef>
                <a:spcPts val="0"/>
              </a:spcBef>
              <a:spcAft>
                <a:spcPts val="0"/>
              </a:spcAft>
              <a:buSzPts val="1300"/>
              <a:buChar char="●"/>
            </a:pPr>
            <a:r>
              <a:rPr lang="en" b="1"/>
              <a:t>Identifying devices needed to when connecting to those sensors to atmega32 microcontroller</a:t>
            </a:r>
            <a:endParaRPr b="1"/>
          </a:p>
          <a:p>
            <a:pPr marL="457200" lvl="0" indent="-311150" algn="l" rtl="0">
              <a:lnSpc>
                <a:spcPct val="150000"/>
              </a:lnSpc>
              <a:spcBef>
                <a:spcPts val="0"/>
              </a:spcBef>
              <a:spcAft>
                <a:spcPts val="0"/>
              </a:spcAft>
              <a:buSzPts val="1300"/>
              <a:buChar char="●"/>
            </a:pPr>
            <a:r>
              <a:rPr lang="en" b="1"/>
              <a:t>Learning to do 3D animations</a:t>
            </a:r>
            <a:endParaRPr b="1"/>
          </a:p>
          <a:p>
            <a:pPr marL="457200" lvl="0" indent="0" algn="l" rtl="0">
              <a:spcBef>
                <a:spcPts val="1200"/>
              </a:spcBef>
              <a:spcAft>
                <a:spcPts val="1200"/>
              </a:spcAft>
              <a:buNone/>
            </a:pPr>
            <a:endParaRPr sz="11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7"/>
          <p:cNvSpPr txBox="1">
            <a:spLocks noGrp="1"/>
          </p:cNvSpPr>
          <p:nvPr>
            <p:ph type="title"/>
          </p:nvPr>
        </p:nvSpPr>
        <p:spPr>
          <a:xfrm>
            <a:off x="729450" y="598800"/>
            <a:ext cx="29370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Gear Motor</a:t>
            </a:r>
            <a:endParaRPr/>
          </a:p>
        </p:txBody>
      </p:sp>
      <p:sp>
        <p:nvSpPr>
          <p:cNvPr id="316" name="Google Shape;316;p47"/>
          <p:cNvSpPr txBox="1">
            <a:spLocks noGrp="1"/>
          </p:cNvSpPr>
          <p:nvPr>
            <p:ph type="body" idx="1"/>
          </p:nvPr>
        </p:nvSpPr>
        <p:spPr>
          <a:xfrm>
            <a:off x="729450" y="1465825"/>
            <a:ext cx="7688700" cy="3258900"/>
          </a:xfrm>
          <a:prstGeom prst="rect">
            <a:avLst/>
          </a:prstGeom>
        </p:spPr>
        <p:txBody>
          <a:bodyPr spcFirstLastPara="1" wrap="square" lIns="91425" tIns="91425" rIns="91425" bIns="91425" anchor="t" anchorCtr="0">
            <a:normAutofit fontScale="32500" lnSpcReduction="20000"/>
          </a:bodyPr>
          <a:lstStyle/>
          <a:p>
            <a:pPr marL="0" lvl="0" indent="0" algn="l" rtl="0">
              <a:spcBef>
                <a:spcPts val="0"/>
              </a:spcBef>
              <a:spcAft>
                <a:spcPts val="0"/>
              </a:spcAft>
              <a:buNone/>
            </a:pPr>
            <a:r>
              <a:rPr lang="en" sz="1200"/>
              <a:t>       </a:t>
            </a:r>
            <a:r>
              <a:rPr lang="en" sz="3774" b="1"/>
              <a:t>Specifications:     </a:t>
            </a:r>
            <a:endParaRPr sz="3774" b="1"/>
          </a:p>
          <a:p>
            <a:pPr marL="457200" lvl="0" indent="-321310" algn="l" rtl="0">
              <a:spcBef>
                <a:spcPts val="1200"/>
              </a:spcBef>
              <a:spcAft>
                <a:spcPts val="0"/>
              </a:spcAft>
              <a:buSzPct val="100000"/>
              <a:buChar char="●"/>
            </a:pPr>
            <a:r>
              <a:rPr lang="en" sz="3650" b="1"/>
              <a:t>Rated Voltage : 12V                                                                                            Model:GA12-N20 </a:t>
            </a:r>
            <a:endParaRPr sz="3650" b="1"/>
          </a:p>
          <a:p>
            <a:pPr marL="457200" lvl="0" indent="-321310" algn="l" rtl="0">
              <a:spcBef>
                <a:spcPts val="0"/>
              </a:spcBef>
              <a:spcAft>
                <a:spcPts val="0"/>
              </a:spcAft>
              <a:buSzPct val="100000"/>
              <a:buChar char="●"/>
            </a:pPr>
            <a:r>
              <a:rPr lang="en" sz="3650" b="1"/>
              <a:t>Revolving Speed : 200 RPM</a:t>
            </a:r>
            <a:endParaRPr sz="3650" b="1"/>
          </a:p>
          <a:p>
            <a:pPr marL="457200" lvl="0" indent="-321310" algn="l" rtl="0">
              <a:spcBef>
                <a:spcPts val="0"/>
              </a:spcBef>
              <a:spcAft>
                <a:spcPts val="0"/>
              </a:spcAft>
              <a:buSzPct val="100000"/>
              <a:buChar char="●"/>
            </a:pPr>
            <a:r>
              <a:rPr lang="en" sz="3650" b="1"/>
              <a:t>Load Speed : 80 RPM</a:t>
            </a:r>
            <a:endParaRPr sz="3650" b="1"/>
          </a:p>
          <a:p>
            <a:pPr marL="457200" lvl="0" indent="-321310" algn="l" rtl="0">
              <a:spcBef>
                <a:spcPts val="0"/>
              </a:spcBef>
              <a:spcAft>
                <a:spcPts val="0"/>
              </a:spcAft>
              <a:buSzPct val="100000"/>
              <a:buChar char="●"/>
            </a:pPr>
            <a:r>
              <a:rPr lang="en" sz="3650" b="1"/>
              <a:t>Rated Torque : 2 kgcm</a:t>
            </a:r>
            <a:endParaRPr sz="3650" b="1"/>
          </a:p>
          <a:p>
            <a:pPr marL="457200" lvl="0" indent="-321310" algn="l" rtl="0">
              <a:spcBef>
                <a:spcPts val="0"/>
              </a:spcBef>
              <a:spcAft>
                <a:spcPts val="0"/>
              </a:spcAft>
              <a:buSzPct val="100000"/>
              <a:buChar char="●"/>
            </a:pPr>
            <a:r>
              <a:rPr lang="en" sz="3650" b="1"/>
              <a:t>Stall Torque : 16 kgcm</a:t>
            </a:r>
            <a:endParaRPr sz="3650" b="1"/>
          </a:p>
          <a:p>
            <a:pPr marL="457200" lvl="0" indent="-321310" algn="l" rtl="0">
              <a:spcBef>
                <a:spcPts val="0"/>
              </a:spcBef>
              <a:spcAft>
                <a:spcPts val="0"/>
              </a:spcAft>
              <a:buSzPct val="100000"/>
              <a:buChar char="●"/>
            </a:pPr>
            <a:r>
              <a:rPr lang="en" sz="3650" b="1"/>
              <a:t>Rated Current : 70 mA</a:t>
            </a:r>
            <a:endParaRPr sz="3650" b="1"/>
          </a:p>
          <a:p>
            <a:pPr marL="457200" lvl="0" indent="-321310" algn="l" rtl="0">
              <a:spcBef>
                <a:spcPts val="0"/>
              </a:spcBef>
              <a:spcAft>
                <a:spcPts val="0"/>
              </a:spcAft>
              <a:buSzPct val="100000"/>
              <a:buChar char="●"/>
            </a:pPr>
            <a:r>
              <a:rPr lang="en" sz="3650" b="1"/>
              <a:t>Stall Current : 1 A</a:t>
            </a:r>
            <a:endParaRPr sz="3650" b="1"/>
          </a:p>
          <a:p>
            <a:pPr marL="457200" lvl="0" indent="-324480" algn="l" rtl="0">
              <a:spcBef>
                <a:spcPts val="0"/>
              </a:spcBef>
              <a:spcAft>
                <a:spcPts val="0"/>
              </a:spcAft>
              <a:buSzPct val="103419"/>
              <a:buChar char="●"/>
            </a:pPr>
            <a:r>
              <a:rPr lang="en" sz="3650" b="1"/>
              <a:t>Gear Material : Full Metal</a:t>
            </a:r>
            <a:r>
              <a:rPr lang="en" sz="3774" b="1"/>
              <a:t>   </a:t>
            </a:r>
            <a:endParaRPr sz="3774" b="1"/>
          </a:p>
          <a:p>
            <a:pPr marL="0" lvl="0" indent="0" algn="l" rtl="0">
              <a:lnSpc>
                <a:spcPct val="60000"/>
              </a:lnSpc>
              <a:spcBef>
                <a:spcPts val="1200"/>
              </a:spcBef>
              <a:spcAft>
                <a:spcPts val="0"/>
              </a:spcAft>
              <a:buNone/>
            </a:pPr>
            <a:r>
              <a:rPr lang="en" sz="2961" b="1"/>
              <a:t>Link to Data sheet:</a:t>
            </a:r>
            <a:endParaRPr sz="2961" b="1"/>
          </a:p>
          <a:p>
            <a:pPr marL="0" lvl="0" indent="0" algn="l" rtl="0">
              <a:lnSpc>
                <a:spcPct val="60000"/>
              </a:lnSpc>
              <a:spcBef>
                <a:spcPts val="1200"/>
              </a:spcBef>
              <a:spcAft>
                <a:spcPts val="0"/>
              </a:spcAft>
              <a:buNone/>
            </a:pPr>
            <a:r>
              <a:rPr lang="en" sz="3376" u="sng">
                <a:solidFill>
                  <a:schemeClr val="hlink"/>
                </a:solidFill>
                <a:latin typeface="Arial"/>
                <a:ea typeface="Arial"/>
                <a:cs typeface="Arial"/>
                <a:sym typeface="Arial"/>
                <a:hlinkClick r:id="rId3"/>
              </a:rPr>
              <a:t>https://www.handsontec.com/dataspecs/GA12-N20.pdf</a:t>
            </a:r>
            <a:endParaRPr sz="3376" u="sng">
              <a:solidFill>
                <a:schemeClr val="hlink"/>
              </a:solidFill>
              <a:latin typeface="Arial"/>
              <a:ea typeface="Arial"/>
              <a:cs typeface="Arial"/>
              <a:sym typeface="Arial"/>
            </a:endParaRPr>
          </a:p>
          <a:p>
            <a:pPr marL="0" lvl="0" indent="0" algn="l" rtl="0">
              <a:spcBef>
                <a:spcPts val="1200"/>
              </a:spcBef>
              <a:spcAft>
                <a:spcPts val="0"/>
              </a:spcAft>
              <a:buNone/>
            </a:pPr>
            <a:r>
              <a:rPr lang="en" b="1"/>
              <a:t> </a:t>
            </a:r>
            <a:r>
              <a:rPr lang="en" sz="1200"/>
              <a:t>                                                                                                                           </a:t>
            </a:r>
            <a:endParaRPr sz="1200"/>
          </a:p>
          <a:p>
            <a:pPr marL="0" lvl="0" indent="0" algn="l" rtl="0">
              <a:spcBef>
                <a:spcPts val="1200"/>
              </a:spcBef>
              <a:spcAft>
                <a:spcPts val="1200"/>
              </a:spcAft>
              <a:buNone/>
            </a:pPr>
            <a:r>
              <a:rPr lang="en" sz="1200"/>
              <a:t>                                                                                                                                                   </a:t>
            </a:r>
            <a:endParaRPr sz="1200"/>
          </a:p>
        </p:txBody>
      </p:sp>
      <p:pic>
        <p:nvPicPr>
          <p:cNvPr id="317" name="Google Shape;317;p47"/>
          <p:cNvPicPr preferRelativeResize="0"/>
          <p:nvPr/>
        </p:nvPicPr>
        <p:blipFill>
          <a:blip r:embed="rId4">
            <a:alphaModFix/>
          </a:blip>
          <a:stretch>
            <a:fillRect/>
          </a:stretch>
        </p:blipFill>
        <p:spPr>
          <a:xfrm>
            <a:off x="5397825" y="2198748"/>
            <a:ext cx="1541550" cy="1177902"/>
          </a:xfrm>
          <a:prstGeom prst="rect">
            <a:avLst/>
          </a:prstGeom>
          <a:noFill/>
          <a:ln>
            <a:noFill/>
          </a:ln>
        </p:spPr>
      </p:pic>
      <p:pic>
        <p:nvPicPr>
          <p:cNvPr id="318" name="Google Shape;318;p47"/>
          <p:cNvPicPr preferRelativeResize="0"/>
          <p:nvPr/>
        </p:nvPicPr>
        <p:blipFill>
          <a:blip r:embed="rId5">
            <a:alphaModFix/>
          </a:blip>
          <a:stretch>
            <a:fillRect/>
          </a:stretch>
        </p:blipFill>
        <p:spPr>
          <a:xfrm>
            <a:off x="4407375" y="3376650"/>
            <a:ext cx="4008968" cy="12977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L293D Motor Driver</a:t>
            </a:r>
            <a:endParaRPr/>
          </a:p>
        </p:txBody>
      </p:sp>
      <p:sp>
        <p:nvSpPr>
          <p:cNvPr id="324" name="Google Shape;324;p48"/>
          <p:cNvSpPr txBox="1">
            <a:spLocks noGrp="1"/>
          </p:cNvSpPr>
          <p:nvPr>
            <p:ph type="body" idx="1"/>
          </p:nvPr>
        </p:nvSpPr>
        <p:spPr>
          <a:xfrm>
            <a:off x="729450" y="2078875"/>
            <a:ext cx="7688700" cy="27243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sz="1200"/>
              <a:t> </a:t>
            </a:r>
            <a:r>
              <a:rPr lang="en" b="1"/>
              <a:t>Specifications:  </a:t>
            </a:r>
            <a:endParaRPr b="1"/>
          </a:p>
          <a:p>
            <a:pPr marL="457200" lvl="0" indent="-304958" algn="l" rtl="0">
              <a:spcBef>
                <a:spcPts val="1200"/>
              </a:spcBef>
              <a:spcAft>
                <a:spcPts val="0"/>
              </a:spcAft>
              <a:buSzPct val="100000"/>
              <a:buChar char="●"/>
            </a:pPr>
            <a:r>
              <a:rPr lang="en" b="1"/>
              <a:t>Type: Half Bridge</a:t>
            </a:r>
            <a:endParaRPr b="1"/>
          </a:p>
          <a:p>
            <a:pPr marL="457200" lvl="0" indent="-304958" algn="l" rtl="0">
              <a:spcBef>
                <a:spcPts val="0"/>
              </a:spcBef>
              <a:spcAft>
                <a:spcPts val="0"/>
              </a:spcAft>
              <a:buSzPct val="100000"/>
              <a:buChar char="●"/>
            </a:pPr>
            <a:r>
              <a:rPr lang="en" b="1"/>
              <a:t>Operating Supply Voltage: 4.5 V to 36 V</a:t>
            </a:r>
            <a:endParaRPr b="1"/>
          </a:p>
          <a:p>
            <a:pPr marL="457200" lvl="0" indent="-304958" algn="l" rtl="0">
              <a:spcBef>
                <a:spcPts val="0"/>
              </a:spcBef>
              <a:spcAft>
                <a:spcPts val="0"/>
              </a:spcAft>
              <a:buSzPct val="100000"/>
              <a:buChar char="●"/>
            </a:pPr>
            <a:r>
              <a:rPr lang="en" b="1"/>
              <a:t>Output Current :600 mA</a:t>
            </a:r>
            <a:endParaRPr b="1"/>
          </a:p>
          <a:p>
            <a:pPr marL="457200" lvl="0" indent="-304958" algn="l" rtl="0">
              <a:spcBef>
                <a:spcPts val="0"/>
              </a:spcBef>
              <a:spcAft>
                <a:spcPts val="0"/>
              </a:spcAft>
              <a:buSzPct val="100000"/>
              <a:buChar char="●"/>
            </a:pPr>
            <a:r>
              <a:rPr lang="en" b="1"/>
              <a:t>Operating Supply Current: 2 mA</a:t>
            </a:r>
            <a:endParaRPr b="1"/>
          </a:p>
          <a:p>
            <a:pPr marL="457200" lvl="0" indent="-304958" algn="l" rtl="0">
              <a:spcBef>
                <a:spcPts val="0"/>
              </a:spcBef>
              <a:spcAft>
                <a:spcPts val="0"/>
              </a:spcAft>
              <a:buSzPct val="100000"/>
              <a:buChar char="●"/>
            </a:pPr>
            <a:r>
              <a:rPr lang="en" b="1"/>
              <a:t>Minimum Operating Temperature: - 40 C</a:t>
            </a:r>
            <a:endParaRPr b="1"/>
          </a:p>
          <a:p>
            <a:pPr marL="457200" lvl="0" indent="-304958" algn="l" rtl="0">
              <a:spcBef>
                <a:spcPts val="0"/>
              </a:spcBef>
              <a:spcAft>
                <a:spcPts val="0"/>
              </a:spcAft>
              <a:buSzPct val="100000"/>
              <a:buChar char="●"/>
            </a:pPr>
            <a:r>
              <a:rPr lang="en" b="1"/>
              <a:t>Maximum Operating Temperature: + 150 C</a:t>
            </a:r>
            <a:endParaRPr b="1"/>
          </a:p>
          <a:p>
            <a:pPr marL="457200" lvl="0" indent="-304958" algn="l" rtl="0">
              <a:spcBef>
                <a:spcPts val="0"/>
              </a:spcBef>
              <a:spcAft>
                <a:spcPts val="0"/>
              </a:spcAft>
              <a:buSzPct val="100000"/>
              <a:buChar char="●"/>
            </a:pPr>
            <a:r>
              <a:rPr lang="en" b="1"/>
              <a:t>Unit Weight: 270 mg</a:t>
            </a:r>
            <a:endParaRPr b="1"/>
          </a:p>
          <a:p>
            <a:pPr marL="457200" lvl="0" indent="-304958" algn="l" rtl="0">
              <a:spcBef>
                <a:spcPts val="0"/>
              </a:spcBef>
              <a:spcAft>
                <a:spcPts val="0"/>
              </a:spcAft>
              <a:buSzPct val="100000"/>
              <a:buChar char="●"/>
            </a:pPr>
            <a:r>
              <a:rPr lang="en" b="1"/>
              <a:t>Number of Outputs: 2 Output</a:t>
            </a:r>
            <a:endParaRPr b="1"/>
          </a:p>
          <a:p>
            <a:pPr marL="0" lvl="0" indent="0" algn="l" rtl="0">
              <a:lnSpc>
                <a:spcPct val="60000"/>
              </a:lnSpc>
              <a:spcBef>
                <a:spcPts val="1200"/>
              </a:spcBef>
              <a:spcAft>
                <a:spcPts val="0"/>
              </a:spcAft>
              <a:buNone/>
            </a:pPr>
            <a:r>
              <a:rPr lang="en" b="1"/>
              <a:t>Link to the Data sheet:</a:t>
            </a:r>
            <a:endParaRPr b="1"/>
          </a:p>
          <a:p>
            <a:pPr marL="0" lvl="0" indent="0" algn="l" rtl="0">
              <a:lnSpc>
                <a:spcPct val="60000"/>
              </a:lnSpc>
              <a:spcBef>
                <a:spcPts val="1200"/>
              </a:spcBef>
              <a:spcAft>
                <a:spcPts val="0"/>
              </a:spcAft>
              <a:buNone/>
            </a:pPr>
            <a:r>
              <a:rPr lang="en" sz="1100" u="sng">
                <a:solidFill>
                  <a:schemeClr val="hlink"/>
                </a:solidFill>
                <a:latin typeface="Arial"/>
                <a:ea typeface="Arial"/>
                <a:cs typeface="Arial"/>
                <a:sym typeface="Arial"/>
                <a:hlinkClick r:id="rId3"/>
              </a:rPr>
              <a:t>https://cdn-shop.adafruit.com/datasheets/l293d.pdf</a:t>
            </a:r>
            <a:endParaRPr b="1"/>
          </a:p>
          <a:p>
            <a:pPr marL="457200" lvl="0" indent="0" algn="l" rtl="0">
              <a:spcBef>
                <a:spcPts val="1200"/>
              </a:spcBef>
              <a:spcAft>
                <a:spcPts val="1200"/>
              </a:spcAft>
              <a:buNone/>
            </a:pPr>
            <a:endParaRPr b="1"/>
          </a:p>
        </p:txBody>
      </p:sp>
      <p:pic>
        <p:nvPicPr>
          <p:cNvPr id="325" name="Google Shape;325;p48"/>
          <p:cNvPicPr preferRelativeResize="0"/>
          <p:nvPr/>
        </p:nvPicPr>
        <p:blipFill>
          <a:blip r:embed="rId4">
            <a:alphaModFix/>
          </a:blip>
          <a:stretch>
            <a:fillRect/>
          </a:stretch>
        </p:blipFill>
        <p:spPr>
          <a:xfrm>
            <a:off x="6740425" y="2216300"/>
            <a:ext cx="1677725" cy="1651150"/>
          </a:xfrm>
          <a:prstGeom prst="rect">
            <a:avLst/>
          </a:prstGeom>
          <a:noFill/>
          <a:ln>
            <a:noFill/>
          </a:ln>
        </p:spPr>
      </p:pic>
      <p:pic>
        <p:nvPicPr>
          <p:cNvPr id="326" name="Google Shape;326;p48"/>
          <p:cNvPicPr preferRelativeResize="0"/>
          <p:nvPr/>
        </p:nvPicPr>
        <p:blipFill>
          <a:blip r:embed="rId5">
            <a:alphaModFix/>
          </a:blip>
          <a:stretch>
            <a:fillRect/>
          </a:stretch>
        </p:blipFill>
        <p:spPr>
          <a:xfrm>
            <a:off x="4943275" y="2078875"/>
            <a:ext cx="1797150" cy="19260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9"/>
          <p:cNvSpPr txBox="1">
            <a:spLocks noGrp="1"/>
          </p:cNvSpPr>
          <p:nvPr>
            <p:ph type="title"/>
          </p:nvPr>
        </p:nvSpPr>
        <p:spPr>
          <a:xfrm>
            <a:off x="729450" y="598825"/>
            <a:ext cx="2634000" cy="5352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200"/>
              </a:spcBef>
              <a:spcAft>
                <a:spcPts val="0"/>
              </a:spcAft>
              <a:buNone/>
            </a:pPr>
            <a:r>
              <a:rPr lang="en" sz="2550" b="0">
                <a:solidFill>
                  <a:srgbClr val="000000"/>
                </a:solidFill>
                <a:latin typeface="Raleway Black"/>
                <a:ea typeface="Raleway Black"/>
                <a:cs typeface="Raleway Black"/>
                <a:sym typeface="Raleway Black"/>
              </a:rPr>
              <a:t>Circuit Diagram</a:t>
            </a:r>
            <a:endParaRPr sz="2550" b="0">
              <a:solidFill>
                <a:srgbClr val="000000"/>
              </a:solidFill>
              <a:latin typeface="Raleway Black"/>
              <a:ea typeface="Raleway Black"/>
              <a:cs typeface="Raleway Black"/>
              <a:sym typeface="Raleway Black"/>
            </a:endParaRPr>
          </a:p>
          <a:p>
            <a:pPr marL="0" lvl="0" indent="0" algn="l" rtl="0">
              <a:spcBef>
                <a:spcPts val="1200"/>
              </a:spcBef>
              <a:spcAft>
                <a:spcPts val="0"/>
              </a:spcAft>
              <a:buNone/>
            </a:pPr>
            <a:endParaRPr sz="1544"/>
          </a:p>
        </p:txBody>
      </p:sp>
      <p:pic>
        <p:nvPicPr>
          <p:cNvPr id="333" name="Google Shape;333;p49"/>
          <p:cNvPicPr preferRelativeResize="0"/>
          <p:nvPr/>
        </p:nvPicPr>
        <p:blipFill>
          <a:blip r:embed="rId3">
            <a:alphaModFix/>
          </a:blip>
          <a:stretch>
            <a:fillRect/>
          </a:stretch>
        </p:blipFill>
        <p:spPr>
          <a:xfrm>
            <a:off x="1875078" y="1275347"/>
            <a:ext cx="6417584" cy="364349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0"/>
          <p:cNvSpPr txBox="1">
            <a:spLocks noGrp="1"/>
          </p:cNvSpPr>
          <p:nvPr>
            <p:ph type="title"/>
          </p:nvPr>
        </p:nvSpPr>
        <p:spPr>
          <a:xfrm>
            <a:off x="729450" y="625000"/>
            <a:ext cx="11553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Code</a:t>
            </a:r>
            <a:endParaRPr/>
          </a:p>
        </p:txBody>
      </p:sp>
      <p:sp>
        <p:nvSpPr>
          <p:cNvPr id="339" name="Google Shape;339;p50"/>
          <p:cNvSpPr txBox="1">
            <a:spLocks noGrp="1"/>
          </p:cNvSpPr>
          <p:nvPr>
            <p:ph type="body" idx="1"/>
          </p:nvPr>
        </p:nvSpPr>
        <p:spPr>
          <a:xfrm>
            <a:off x="729450" y="1282600"/>
            <a:ext cx="7688700" cy="33897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endParaRPr sz="900">
              <a:solidFill>
                <a:srgbClr val="000000"/>
              </a:solidFill>
              <a:latin typeface="Arial"/>
              <a:ea typeface="Arial"/>
              <a:cs typeface="Arial"/>
              <a:sym typeface="Arial"/>
            </a:endParaRPr>
          </a:p>
          <a:p>
            <a:pPr marL="0" lvl="0" indent="0" algn="l" rtl="0">
              <a:spcBef>
                <a:spcPts val="1200"/>
              </a:spcBef>
              <a:spcAft>
                <a:spcPts val="1200"/>
              </a:spcAft>
              <a:buNone/>
            </a:pPr>
            <a:endParaRPr/>
          </a:p>
        </p:txBody>
      </p:sp>
      <p:sp>
        <p:nvSpPr>
          <p:cNvPr id="340" name="Google Shape;340;p50"/>
          <p:cNvSpPr txBox="1"/>
          <p:nvPr/>
        </p:nvSpPr>
        <p:spPr>
          <a:xfrm>
            <a:off x="4960275" y="1334950"/>
            <a:ext cx="3442200" cy="3521100"/>
          </a:xfrm>
          <a:prstGeom prst="rect">
            <a:avLst/>
          </a:prstGeom>
          <a:noFill/>
          <a:ln>
            <a:noFill/>
          </a:ln>
        </p:spPr>
        <p:txBody>
          <a:bodyPr spcFirstLastPara="1" wrap="square" lIns="91425" tIns="91425" rIns="91425" bIns="91425" anchor="t" anchorCtr="0">
            <a:noAutofit/>
          </a:bodyPr>
          <a:lstStyle/>
          <a:p>
            <a:pPr marL="0" lvl="0" indent="0" algn="l" rtl="0">
              <a:lnSpc>
                <a:spcPct val="40000"/>
              </a:lnSpc>
              <a:spcBef>
                <a:spcPts val="1200"/>
              </a:spcBef>
              <a:spcAft>
                <a:spcPts val="0"/>
              </a:spcAft>
              <a:buNone/>
            </a:pPr>
            <a:r>
              <a:rPr lang="en" sz="900"/>
              <a:t>{</a:t>
            </a:r>
            <a:endParaRPr sz="900"/>
          </a:p>
          <a:p>
            <a:pPr marL="0" lvl="0" indent="0" algn="l" rtl="0">
              <a:lnSpc>
                <a:spcPct val="40000"/>
              </a:lnSpc>
              <a:spcBef>
                <a:spcPts val="1200"/>
              </a:spcBef>
              <a:spcAft>
                <a:spcPts val="0"/>
              </a:spcAft>
              <a:buNone/>
            </a:pPr>
            <a:r>
              <a:rPr lang="en" sz="900"/>
              <a:t>    	//Rotates Motor in Antilockwise</a:t>
            </a:r>
            <a:endParaRPr sz="900"/>
          </a:p>
          <a:p>
            <a:pPr marL="0" lvl="0" indent="0" algn="l" rtl="0">
              <a:lnSpc>
                <a:spcPct val="40000"/>
              </a:lnSpc>
              <a:spcBef>
                <a:spcPts val="1200"/>
              </a:spcBef>
              <a:spcAft>
                <a:spcPts val="0"/>
              </a:spcAft>
              <a:buNone/>
            </a:pPr>
            <a:r>
              <a:rPr lang="en" sz="900"/>
              <a:t>                            	PORTC = 0x01; //00000001</a:t>
            </a:r>
            <a:endParaRPr sz="900"/>
          </a:p>
          <a:p>
            <a:pPr marL="0" lvl="0" indent="0" algn="l" rtl="0">
              <a:lnSpc>
                <a:spcPct val="40000"/>
              </a:lnSpc>
              <a:spcBef>
                <a:spcPts val="1200"/>
              </a:spcBef>
              <a:spcAft>
                <a:spcPts val="0"/>
              </a:spcAft>
              <a:buNone/>
            </a:pPr>
            <a:r>
              <a:rPr lang="en" sz="900"/>
              <a:t>                            	_delay_ms(4000);</a:t>
            </a:r>
            <a:endParaRPr sz="900"/>
          </a:p>
          <a:p>
            <a:pPr marL="0" lvl="0" indent="0" algn="l" rtl="0">
              <a:lnSpc>
                <a:spcPct val="40000"/>
              </a:lnSpc>
              <a:spcBef>
                <a:spcPts val="1200"/>
              </a:spcBef>
              <a:spcAft>
                <a:spcPts val="0"/>
              </a:spcAft>
              <a:buNone/>
            </a:pPr>
            <a:r>
              <a:rPr lang="en" sz="900"/>
              <a:t>                            	</a:t>
            </a:r>
            <a:endParaRPr sz="900"/>
          </a:p>
          <a:p>
            <a:pPr marL="0" lvl="0" indent="0" algn="l" rtl="0">
              <a:lnSpc>
                <a:spcPct val="40000"/>
              </a:lnSpc>
              <a:spcBef>
                <a:spcPts val="1200"/>
              </a:spcBef>
              <a:spcAft>
                <a:spcPts val="0"/>
              </a:spcAft>
              <a:buNone/>
            </a:pPr>
            <a:r>
              <a:rPr lang="en" sz="900"/>
              <a:t>                            	//Stops Motor</a:t>
            </a:r>
            <a:endParaRPr sz="900"/>
          </a:p>
          <a:p>
            <a:pPr marL="0" lvl="0" indent="0" algn="l" rtl="0">
              <a:lnSpc>
                <a:spcPct val="40000"/>
              </a:lnSpc>
              <a:spcBef>
                <a:spcPts val="1200"/>
              </a:spcBef>
              <a:spcAft>
                <a:spcPts val="0"/>
              </a:spcAft>
              <a:buNone/>
            </a:pPr>
            <a:r>
              <a:rPr lang="en" sz="900"/>
              <a:t>                            	PORTC = 0x00; //00000000</a:t>
            </a:r>
            <a:endParaRPr sz="900"/>
          </a:p>
          <a:p>
            <a:pPr marL="0" lvl="0" indent="0" algn="l" rtl="0">
              <a:lnSpc>
                <a:spcPct val="40000"/>
              </a:lnSpc>
              <a:spcBef>
                <a:spcPts val="1200"/>
              </a:spcBef>
              <a:spcAft>
                <a:spcPts val="0"/>
              </a:spcAft>
              <a:buNone/>
            </a:pPr>
            <a:r>
              <a:rPr lang="en" sz="900"/>
              <a:t>                            	_delay_ms(4000);</a:t>
            </a:r>
            <a:endParaRPr sz="900"/>
          </a:p>
          <a:p>
            <a:pPr marL="0" lvl="0" indent="0" algn="l" rtl="0">
              <a:lnSpc>
                <a:spcPct val="40000"/>
              </a:lnSpc>
              <a:spcBef>
                <a:spcPts val="1200"/>
              </a:spcBef>
              <a:spcAft>
                <a:spcPts val="0"/>
              </a:spcAft>
              <a:buNone/>
            </a:pPr>
            <a:r>
              <a:rPr lang="en" sz="900"/>
              <a:t>                            	</a:t>
            </a:r>
            <a:endParaRPr sz="900"/>
          </a:p>
          <a:p>
            <a:pPr marL="0" lvl="0" indent="0" algn="l" rtl="0">
              <a:lnSpc>
                <a:spcPct val="40000"/>
              </a:lnSpc>
              <a:spcBef>
                <a:spcPts val="1200"/>
              </a:spcBef>
              <a:spcAft>
                <a:spcPts val="0"/>
              </a:spcAft>
              <a:buNone/>
            </a:pPr>
            <a:r>
              <a:rPr lang="en" sz="900"/>
              <a:t>                            	//Rotates Motor in Clockwise</a:t>
            </a:r>
            <a:endParaRPr sz="900"/>
          </a:p>
          <a:p>
            <a:pPr marL="0" lvl="0" indent="0" algn="l" rtl="0">
              <a:lnSpc>
                <a:spcPct val="40000"/>
              </a:lnSpc>
              <a:spcBef>
                <a:spcPts val="1200"/>
              </a:spcBef>
              <a:spcAft>
                <a:spcPts val="0"/>
              </a:spcAft>
              <a:buNone/>
            </a:pPr>
            <a:r>
              <a:rPr lang="en" sz="900"/>
              <a:t>                            	PORTC = 0x02; //00000010</a:t>
            </a:r>
            <a:endParaRPr sz="900"/>
          </a:p>
          <a:p>
            <a:pPr marL="0" lvl="0" indent="0" algn="l" rtl="0">
              <a:lnSpc>
                <a:spcPct val="40000"/>
              </a:lnSpc>
              <a:spcBef>
                <a:spcPts val="1200"/>
              </a:spcBef>
              <a:spcAft>
                <a:spcPts val="0"/>
              </a:spcAft>
              <a:buNone/>
            </a:pPr>
            <a:r>
              <a:rPr lang="en" sz="900"/>
              <a:t>                            	_delay_ms(4000);</a:t>
            </a:r>
            <a:endParaRPr sz="900"/>
          </a:p>
          <a:p>
            <a:pPr marL="0" lvl="0" indent="0" algn="l" rtl="0">
              <a:lnSpc>
                <a:spcPct val="40000"/>
              </a:lnSpc>
              <a:spcBef>
                <a:spcPts val="1200"/>
              </a:spcBef>
              <a:spcAft>
                <a:spcPts val="0"/>
              </a:spcAft>
              <a:buNone/>
            </a:pPr>
            <a:r>
              <a:rPr lang="en" sz="900"/>
              <a:t>                            	</a:t>
            </a:r>
            <a:endParaRPr sz="900"/>
          </a:p>
          <a:p>
            <a:pPr marL="0" lvl="0" indent="0" algn="l" rtl="0">
              <a:lnSpc>
                <a:spcPct val="40000"/>
              </a:lnSpc>
              <a:spcBef>
                <a:spcPts val="1200"/>
              </a:spcBef>
              <a:spcAft>
                <a:spcPts val="0"/>
              </a:spcAft>
              <a:buNone/>
            </a:pPr>
            <a:r>
              <a:rPr lang="en" sz="900"/>
              <a:t>                            	//Stops Motor</a:t>
            </a:r>
            <a:endParaRPr sz="900"/>
          </a:p>
          <a:p>
            <a:pPr marL="0" lvl="0" indent="0" algn="l" rtl="0">
              <a:lnSpc>
                <a:spcPct val="40000"/>
              </a:lnSpc>
              <a:spcBef>
                <a:spcPts val="1200"/>
              </a:spcBef>
              <a:spcAft>
                <a:spcPts val="0"/>
              </a:spcAft>
              <a:buNone/>
            </a:pPr>
            <a:r>
              <a:rPr lang="en" sz="900"/>
              <a:t>                            	PORTC = 0x03; //00000011</a:t>
            </a:r>
            <a:endParaRPr sz="900"/>
          </a:p>
          <a:p>
            <a:pPr marL="0" lvl="0" indent="0" algn="l" rtl="0">
              <a:lnSpc>
                <a:spcPct val="40000"/>
              </a:lnSpc>
              <a:spcBef>
                <a:spcPts val="1200"/>
              </a:spcBef>
              <a:spcAft>
                <a:spcPts val="0"/>
              </a:spcAft>
              <a:buNone/>
            </a:pPr>
            <a:r>
              <a:rPr lang="en" sz="900"/>
              <a:t>                            	_delay_ms(4000);</a:t>
            </a:r>
            <a:endParaRPr sz="900"/>
          </a:p>
          <a:p>
            <a:pPr marL="0" lvl="0" indent="0" algn="l" rtl="0">
              <a:lnSpc>
                <a:spcPct val="40000"/>
              </a:lnSpc>
              <a:spcBef>
                <a:spcPts val="1200"/>
              </a:spcBef>
              <a:spcAft>
                <a:spcPts val="0"/>
              </a:spcAft>
              <a:buNone/>
            </a:pPr>
            <a:r>
              <a:rPr lang="en" sz="900"/>
              <a:t>	}</a:t>
            </a:r>
            <a:endParaRPr sz="900"/>
          </a:p>
          <a:p>
            <a:pPr marL="0" lvl="0" indent="0" algn="l" rtl="0">
              <a:lnSpc>
                <a:spcPct val="40000"/>
              </a:lnSpc>
              <a:spcBef>
                <a:spcPts val="1200"/>
              </a:spcBef>
              <a:spcAft>
                <a:spcPts val="0"/>
              </a:spcAft>
              <a:buNone/>
            </a:pPr>
            <a:r>
              <a:rPr lang="en" sz="900"/>
              <a:t>}</a:t>
            </a:r>
            <a:endParaRPr sz="900"/>
          </a:p>
          <a:p>
            <a:pPr marL="0" lvl="0" indent="0" algn="l" rtl="0">
              <a:lnSpc>
                <a:spcPct val="40000"/>
              </a:lnSpc>
              <a:spcBef>
                <a:spcPts val="1200"/>
              </a:spcBef>
              <a:spcAft>
                <a:spcPts val="1200"/>
              </a:spcAft>
              <a:buNone/>
            </a:pPr>
            <a:endParaRPr>
              <a:latin typeface="Lato"/>
              <a:ea typeface="Lato"/>
              <a:cs typeface="Lato"/>
              <a:sym typeface="Lato"/>
            </a:endParaRPr>
          </a:p>
        </p:txBody>
      </p:sp>
      <p:sp>
        <p:nvSpPr>
          <p:cNvPr id="341" name="Google Shape;341;p50"/>
          <p:cNvSpPr txBox="1"/>
          <p:nvPr/>
        </p:nvSpPr>
        <p:spPr>
          <a:xfrm>
            <a:off x="876875" y="1400400"/>
            <a:ext cx="3193500" cy="3455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900"/>
              <a:t>#ifndef F_CPU     //check is available F_CPU</a:t>
            </a:r>
            <a:endParaRPr sz="900"/>
          </a:p>
          <a:p>
            <a:pPr marL="0" lvl="0" indent="0" algn="l" rtl="0">
              <a:lnSpc>
                <a:spcPct val="115000"/>
              </a:lnSpc>
              <a:spcBef>
                <a:spcPts val="1200"/>
              </a:spcBef>
              <a:spcAft>
                <a:spcPts val="0"/>
              </a:spcAft>
              <a:buNone/>
            </a:pPr>
            <a:r>
              <a:rPr lang="en" sz="900"/>
              <a:t>#define F_CPU 16000000UL	// 16MHz clock speed</a:t>
            </a:r>
            <a:endParaRPr sz="900"/>
          </a:p>
          <a:p>
            <a:pPr marL="0" lvl="0" indent="0" algn="l" rtl="0">
              <a:lnSpc>
                <a:spcPct val="115000"/>
              </a:lnSpc>
              <a:spcBef>
                <a:spcPts val="1200"/>
              </a:spcBef>
              <a:spcAft>
                <a:spcPts val="0"/>
              </a:spcAft>
              <a:buNone/>
            </a:pPr>
            <a:r>
              <a:rPr lang="en" sz="900"/>
              <a:t>#endif       //End of the if function</a:t>
            </a:r>
            <a:endParaRPr sz="900"/>
          </a:p>
          <a:p>
            <a:pPr marL="0" lvl="0" indent="0" algn="l" rtl="0">
              <a:lnSpc>
                <a:spcPct val="115000"/>
              </a:lnSpc>
              <a:spcBef>
                <a:spcPts val="1200"/>
              </a:spcBef>
              <a:spcAft>
                <a:spcPts val="0"/>
              </a:spcAft>
              <a:buNone/>
            </a:pPr>
            <a:r>
              <a:rPr lang="en" sz="900"/>
              <a:t> </a:t>
            </a:r>
            <a:endParaRPr sz="900"/>
          </a:p>
          <a:p>
            <a:pPr marL="0" lvl="0" indent="0" algn="l" rtl="0">
              <a:lnSpc>
                <a:spcPct val="115000"/>
              </a:lnSpc>
              <a:spcBef>
                <a:spcPts val="1200"/>
              </a:spcBef>
              <a:spcAft>
                <a:spcPts val="0"/>
              </a:spcAft>
              <a:buNone/>
            </a:pPr>
            <a:r>
              <a:rPr lang="en" sz="900"/>
              <a:t>#include &lt;avr/io.h&gt; 	//Include std. library file</a:t>
            </a:r>
            <a:endParaRPr sz="900"/>
          </a:p>
          <a:p>
            <a:pPr marL="0" lvl="0" indent="0" algn="l" rtl="0">
              <a:lnSpc>
                <a:spcPct val="115000"/>
              </a:lnSpc>
              <a:spcBef>
                <a:spcPts val="1200"/>
              </a:spcBef>
              <a:spcAft>
                <a:spcPts val="0"/>
              </a:spcAft>
              <a:buNone/>
            </a:pPr>
            <a:r>
              <a:rPr lang="en" sz="900"/>
              <a:t>#include &lt;util/delay.h&gt; 	//Include delay header file</a:t>
            </a:r>
            <a:endParaRPr sz="900"/>
          </a:p>
          <a:p>
            <a:pPr marL="0" lvl="0" indent="0" algn="l" rtl="0">
              <a:lnSpc>
                <a:spcPct val="115000"/>
              </a:lnSpc>
              <a:spcBef>
                <a:spcPts val="1200"/>
              </a:spcBef>
              <a:spcAft>
                <a:spcPts val="0"/>
              </a:spcAft>
              <a:buNone/>
            </a:pPr>
            <a:r>
              <a:rPr lang="en" sz="900"/>
              <a:t> </a:t>
            </a:r>
            <a:endParaRPr sz="900"/>
          </a:p>
          <a:p>
            <a:pPr marL="0" lvl="0" indent="0" algn="l" rtl="0">
              <a:lnSpc>
                <a:spcPct val="115000"/>
              </a:lnSpc>
              <a:spcBef>
                <a:spcPts val="1200"/>
              </a:spcBef>
              <a:spcAft>
                <a:spcPts val="0"/>
              </a:spcAft>
              <a:buNone/>
            </a:pPr>
            <a:r>
              <a:rPr lang="en" sz="900"/>
              <a:t>int main(void)</a:t>
            </a:r>
            <a:endParaRPr sz="900"/>
          </a:p>
          <a:p>
            <a:pPr marL="0" lvl="0" indent="0" algn="l" rtl="0">
              <a:lnSpc>
                <a:spcPct val="115000"/>
              </a:lnSpc>
              <a:spcBef>
                <a:spcPts val="1200"/>
              </a:spcBef>
              <a:spcAft>
                <a:spcPts val="0"/>
              </a:spcAft>
              <a:buNone/>
            </a:pPr>
            <a:r>
              <a:rPr lang="en" sz="900"/>
              <a:t>{</a:t>
            </a:r>
            <a:endParaRPr sz="900"/>
          </a:p>
          <a:p>
            <a:pPr marL="0" lvl="0" indent="0" algn="l" rtl="0">
              <a:lnSpc>
                <a:spcPct val="115000"/>
              </a:lnSpc>
              <a:spcBef>
                <a:spcPts val="1200"/>
              </a:spcBef>
              <a:spcAft>
                <a:spcPts val="0"/>
              </a:spcAft>
              <a:buNone/>
            </a:pPr>
            <a:r>
              <a:rPr lang="en" sz="900"/>
              <a:t>	DDRC = 0xFF;       //PORTC as Output</a:t>
            </a:r>
            <a:endParaRPr sz="900"/>
          </a:p>
          <a:p>
            <a:pPr marL="0" lvl="0" indent="0" algn="l" rtl="0">
              <a:lnSpc>
                <a:spcPct val="115000"/>
              </a:lnSpc>
              <a:spcBef>
                <a:spcPts val="1200"/>
              </a:spcBef>
              <a:spcAft>
                <a:spcPts val="1200"/>
              </a:spcAft>
              <a:buNone/>
            </a:pPr>
            <a:r>
              <a:rPr lang="en" sz="900"/>
              <a:t>	while(1)</a:t>
            </a:r>
            <a:endParaRPr>
              <a:latin typeface="Lato"/>
              <a:ea typeface="Lato"/>
              <a:cs typeface="Lato"/>
              <a:sym typeface="Lato"/>
            </a:endParaRPr>
          </a:p>
        </p:txBody>
      </p:sp>
      <p:cxnSp>
        <p:nvCxnSpPr>
          <p:cNvPr id="342" name="Google Shape;342;p50"/>
          <p:cNvCxnSpPr>
            <a:stCxn id="339" idx="0"/>
            <a:endCxn id="339" idx="2"/>
          </p:cNvCxnSpPr>
          <p:nvPr/>
        </p:nvCxnSpPr>
        <p:spPr>
          <a:xfrm>
            <a:off x="4573800" y="1282600"/>
            <a:ext cx="0" cy="33897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735925" y="623350"/>
            <a:ext cx="27483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Times New Roman"/>
                <a:ea typeface="Times New Roman"/>
                <a:cs typeface="Times New Roman"/>
                <a:sym typeface="Times New Roman"/>
              </a:rPr>
              <a:t>Aim &amp; Objectives</a:t>
            </a:r>
            <a:endParaRPr>
              <a:latin typeface="Times New Roman"/>
              <a:ea typeface="Times New Roman"/>
              <a:cs typeface="Times New Roman"/>
              <a:sym typeface="Times New Roman"/>
            </a:endParaRPr>
          </a:p>
        </p:txBody>
      </p:sp>
      <p:sp>
        <p:nvSpPr>
          <p:cNvPr id="106" name="Google Shape;106;p16"/>
          <p:cNvSpPr txBox="1">
            <a:spLocks noGrp="1"/>
          </p:cNvSpPr>
          <p:nvPr>
            <p:ph type="body" idx="1"/>
          </p:nvPr>
        </p:nvSpPr>
        <p:spPr>
          <a:xfrm>
            <a:off x="827550" y="1602374"/>
            <a:ext cx="7688700" cy="2917775"/>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523"/>
              <a:buNone/>
            </a:pPr>
            <a:r>
              <a:rPr lang="en" sz="1717" b="1" dirty="0">
                <a:latin typeface="Times New Roman"/>
                <a:ea typeface="Times New Roman"/>
                <a:cs typeface="Times New Roman"/>
                <a:sym typeface="Times New Roman"/>
              </a:rPr>
              <a:t>Aim</a:t>
            </a:r>
            <a:endParaRPr sz="1717" b="1" dirty="0">
              <a:latin typeface="Times New Roman"/>
              <a:ea typeface="Times New Roman"/>
              <a:cs typeface="Times New Roman"/>
              <a:sym typeface="Times New Roman"/>
            </a:endParaRPr>
          </a:p>
          <a:p>
            <a:pPr marL="0" lvl="0" indent="0" algn="l" rtl="0">
              <a:lnSpc>
                <a:spcPct val="95000"/>
              </a:lnSpc>
              <a:spcBef>
                <a:spcPts val="1200"/>
              </a:spcBef>
              <a:spcAft>
                <a:spcPts val="0"/>
              </a:spcAft>
              <a:buSzPts val="523"/>
              <a:buNone/>
            </a:pPr>
            <a:r>
              <a:rPr lang="en" sz="1217" dirty="0">
                <a:latin typeface="Times New Roman"/>
                <a:ea typeface="Times New Roman"/>
                <a:cs typeface="Times New Roman"/>
                <a:sym typeface="Times New Roman"/>
              </a:rPr>
              <a:t>Design and devolop the system to assist our local shrimp farmers in easing their work and saving their time.</a:t>
            </a:r>
            <a:endParaRPr sz="1217" dirty="0">
              <a:latin typeface="Times New Roman"/>
              <a:ea typeface="Times New Roman"/>
              <a:cs typeface="Times New Roman"/>
              <a:sym typeface="Times New Roman"/>
            </a:endParaRPr>
          </a:p>
          <a:p>
            <a:pPr marL="0" lvl="0" indent="0" algn="l" rtl="0">
              <a:lnSpc>
                <a:spcPct val="95000"/>
              </a:lnSpc>
              <a:spcBef>
                <a:spcPts val="1200"/>
              </a:spcBef>
              <a:spcAft>
                <a:spcPts val="0"/>
              </a:spcAft>
              <a:buSzPts val="523"/>
              <a:buNone/>
            </a:pPr>
            <a:r>
              <a:rPr lang="en" sz="1717" b="1" dirty="0">
                <a:latin typeface="Times New Roman"/>
                <a:ea typeface="Times New Roman"/>
                <a:cs typeface="Times New Roman"/>
                <a:sym typeface="Times New Roman"/>
              </a:rPr>
              <a:t>Objectives</a:t>
            </a:r>
            <a:endParaRPr sz="1717" b="1" dirty="0">
              <a:latin typeface="Times New Roman"/>
              <a:ea typeface="Times New Roman"/>
              <a:cs typeface="Times New Roman"/>
              <a:sym typeface="Times New Roman"/>
            </a:endParaRPr>
          </a:p>
          <a:p>
            <a:pPr marL="457200" lvl="0" indent="-305911" algn="l" rtl="0">
              <a:lnSpc>
                <a:spcPct val="95000"/>
              </a:lnSpc>
              <a:spcBef>
                <a:spcPts val="1200"/>
              </a:spcBef>
              <a:spcAft>
                <a:spcPts val="0"/>
              </a:spcAft>
              <a:buSzPts val="1218"/>
              <a:buFont typeface="Times New Roman"/>
              <a:buChar char="●"/>
            </a:pPr>
            <a:r>
              <a:rPr lang="en" sz="1217" dirty="0">
                <a:latin typeface="Times New Roman"/>
                <a:ea typeface="Times New Roman"/>
                <a:cs typeface="Times New Roman"/>
                <a:sym typeface="Times New Roman"/>
              </a:rPr>
              <a:t>To help the farmer to control and monitor the shrimp ponds from a distance . </a:t>
            </a:r>
            <a:endParaRPr sz="1217" dirty="0">
              <a:latin typeface="Times New Roman"/>
              <a:ea typeface="Times New Roman"/>
              <a:cs typeface="Times New Roman"/>
              <a:sym typeface="Times New Roman"/>
            </a:endParaRPr>
          </a:p>
          <a:p>
            <a:pPr marL="457200" lvl="0" indent="-305911" algn="l" rtl="0">
              <a:lnSpc>
                <a:spcPct val="95000"/>
              </a:lnSpc>
              <a:spcBef>
                <a:spcPts val="0"/>
              </a:spcBef>
              <a:spcAft>
                <a:spcPts val="0"/>
              </a:spcAft>
              <a:buSzPts val="1218"/>
              <a:buFont typeface="Times New Roman"/>
              <a:buChar char="●"/>
            </a:pPr>
            <a:r>
              <a:rPr lang="en" sz="1217" dirty="0">
                <a:latin typeface="Times New Roman"/>
                <a:ea typeface="Times New Roman"/>
                <a:cs typeface="Times New Roman"/>
                <a:sym typeface="Times New Roman"/>
              </a:rPr>
              <a:t>To feed the shrimps automatically with a proper record of time and mass.</a:t>
            </a:r>
            <a:endParaRPr sz="1217" dirty="0">
              <a:latin typeface="Times New Roman"/>
              <a:ea typeface="Times New Roman"/>
              <a:cs typeface="Times New Roman"/>
              <a:sym typeface="Times New Roman"/>
            </a:endParaRPr>
          </a:p>
          <a:p>
            <a:pPr marL="457200" lvl="0" indent="-305911" algn="l" rtl="0">
              <a:lnSpc>
                <a:spcPct val="95000"/>
              </a:lnSpc>
              <a:spcBef>
                <a:spcPts val="0"/>
              </a:spcBef>
              <a:spcAft>
                <a:spcPts val="0"/>
              </a:spcAft>
              <a:buSzPts val="1218"/>
              <a:buFont typeface="Times New Roman"/>
              <a:buChar char="●"/>
            </a:pPr>
            <a:r>
              <a:rPr lang="en" sz="1217" dirty="0">
                <a:latin typeface="Times New Roman"/>
                <a:ea typeface="Times New Roman"/>
                <a:cs typeface="Times New Roman"/>
                <a:sym typeface="Times New Roman"/>
              </a:rPr>
              <a:t>To monitor the consumption of food easily. </a:t>
            </a:r>
            <a:endParaRPr sz="1217" dirty="0">
              <a:latin typeface="Times New Roman"/>
              <a:ea typeface="Times New Roman"/>
              <a:cs typeface="Times New Roman"/>
              <a:sym typeface="Times New Roman"/>
            </a:endParaRPr>
          </a:p>
          <a:p>
            <a:pPr marL="457200" lvl="0" indent="-305911" algn="l" rtl="0">
              <a:lnSpc>
                <a:spcPct val="95000"/>
              </a:lnSpc>
              <a:spcBef>
                <a:spcPts val="0"/>
              </a:spcBef>
              <a:spcAft>
                <a:spcPts val="0"/>
              </a:spcAft>
              <a:buSzPts val="1218"/>
              <a:buFont typeface="Times New Roman"/>
              <a:buChar char="●"/>
            </a:pPr>
            <a:r>
              <a:rPr lang="en" sz="1217" dirty="0">
                <a:latin typeface="Times New Roman"/>
                <a:ea typeface="Times New Roman"/>
                <a:cs typeface="Times New Roman"/>
                <a:sym typeface="Times New Roman"/>
              </a:rPr>
              <a:t>Monitoring the cultivation using the pH, Temperature, Mass of food and Date and Time schedule of feeding shrimps. </a:t>
            </a:r>
            <a:endParaRPr sz="1217" dirty="0">
              <a:latin typeface="Times New Roman"/>
              <a:ea typeface="Times New Roman"/>
              <a:cs typeface="Times New Roman"/>
              <a:sym typeface="Times New Roman"/>
            </a:endParaRPr>
          </a:p>
          <a:p>
            <a:pPr marL="457200" lvl="0" indent="-305911" algn="l" rtl="0">
              <a:lnSpc>
                <a:spcPct val="95000"/>
              </a:lnSpc>
              <a:spcBef>
                <a:spcPts val="0"/>
              </a:spcBef>
              <a:spcAft>
                <a:spcPts val="0"/>
              </a:spcAft>
              <a:buSzPts val="1218"/>
              <a:buFont typeface="Times New Roman"/>
              <a:buChar char="●"/>
            </a:pPr>
            <a:r>
              <a:rPr lang="en" sz="1217" dirty="0">
                <a:latin typeface="Times New Roman"/>
                <a:ea typeface="Times New Roman"/>
                <a:cs typeface="Times New Roman"/>
                <a:sym typeface="Times New Roman"/>
              </a:rPr>
              <a:t>To operate motors and lamps automatically with a phone. </a:t>
            </a:r>
            <a:endParaRPr sz="1217" dirty="0">
              <a:latin typeface="Times New Roman"/>
              <a:ea typeface="Times New Roman"/>
              <a:cs typeface="Times New Roman"/>
              <a:sym typeface="Times New Roman"/>
            </a:endParaRPr>
          </a:p>
          <a:p>
            <a:pPr marL="457200" lvl="0" indent="-305911" algn="l" rtl="0">
              <a:lnSpc>
                <a:spcPct val="95000"/>
              </a:lnSpc>
              <a:spcBef>
                <a:spcPts val="0"/>
              </a:spcBef>
              <a:spcAft>
                <a:spcPts val="0"/>
              </a:spcAft>
              <a:buSzPts val="1218"/>
              <a:buFont typeface="Times New Roman"/>
              <a:buChar char="●"/>
            </a:pPr>
            <a:r>
              <a:rPr lang="en" sz="1217" dirty="0">
                <a:latin typeface="Times New Roman"/>
                <a:ea typeface="Times New Roman"/>
                <a:cs typeface="Times New Roman"/>
                <a:sym typeface="Times New Roman"/>
              </a:rPr>
              <a:t>To monitor the quality and control the level of water</a:t>
            </a:r>
            <a:endParaRPr sz="1217" dirty="0">
              <a:latin typeface="Times New Roman"/>
              <a:ea typeface="Times New Roman"/>
              <a:cs typeface="Times New Roman"/>
              <a:sym typeface="Times New Roman"/>
            </a:endParaRPr>
          </a:p>
          <a:p>
            <a:pPr marL="0" lvl="0" indent="0" algn="l" rtl="0">
              <a:lnSpc>
                <a:spcPct val="95000"/>
              </a:lnSpc>
              <a:spcBef>
                <a:spcPts val="1200"/>
              </a:spcBef>
              <a:spcAft>
                <a:spcPts val="0"/>
              </a:spcAft>
              <a:buSzPts val="523"/>
              <a:buNone/>
            </a:pPr>
            <a:endParaRPr sz="1217" dirty="0">
              <a:latin typeface="Times New Roman"/>
              <a:ea typeface="Times New Roman"/>
              <a:cs typeface="Times New Roman"/>
              <a:sym typeface="Times New Roman"/>
            </a:endParaRPr>
          </a:p>
          <a:p>
            <a:pPr marL="0" lvl="0" indent="0" algn="l" rtl="0">
              <a:lnSpc>
                <a:spcPct val="95000"/>
              </a:lnSpc>
              <a:spcBef>
                <a:spcPts val="1200"/>
              </a:spcBef>
              <a:spcAft>
                <a:spcPts val="1200"/>
              </a:spcAft>
              <a:buSzPts val="523"/>
              <a:buNone/>
            </a:pPr>
            <a:endParaRPr sz="1217" dirty="0">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51"/>
          <p:cNvSpPr txBox="1">
            <a:spLocks noGrp="1"/>
          </p:cNvSpPr>
          <p:nvPr>
            <p:ph type="title"/>
          </p:nvPr>
        </p:nvSpPr>
        <p:spPr>
          <a:xfrm>
            <a:off x="727650" y="6380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Weight Sensor / HX711 Module</a:t>
            </a:r>
            <a:endParaRPr/>
          </a:p>
        </p:txBody>
      </p:sp>
      <p:sp>
        <p:nvSpPr>
          <p:cNvPr id="348" name="Google Shape;348;p51"/>
          <p:cNvSpPr txBox="1">
            <a:spLocks noGrp="1"/>
          </p:cNvSpPr>
          <p:nvPr>
            <p:ph type="body" idx="1"/>
          </p:nvPr>
        </p:nvSpPr>
        <p:spPr>
          <a:xfrm>
            <a:off x="809550" y="1361125"/>
            <a:ext cx="7606800" cy="31149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a:latin typeface="Lato Black"/>
                <a:ea typeface="Lato Black"/>
                <a:cs typeface="Lato Black"/>
                <a:sym typeface="Lato Black"/>
              </a:rPr>
              <a:t>Specifications :</a:t>
            </a:r>
            <a:endParaRPr>
              <a:latin typeface="Lato Black"/>
              <a:ea typeface="Lato Black"/>
              <a:cs typeface="Lato Black"/>
              <a:sym typeface="Lato Black"/>
            </a:endParaRPr>
          </a:p>
          <a:p>
            <a:pPr marL="0" lvl="0" indent="0" algn="l" rtl="0">
              <a:spcBef>
                <a:spcPts val="1200"/>
              </a:spcBef>
              <a:spcAft>
                <a:spcPts val="0"/>
              </a:spcAft>
              <a:buNone/>
            </a:pPr>
            <a:endParaRPr sz="1417" b="1"/>
          </a:p>
          <a:p>
            <a:pPr marL="457200" lvl="0" indent="-305117" algn="l" rtl="0">
              <a:lnSpc>
                <a:spcPct val="100000"/>
              </a:lnSpc>
              <a:spcBef>
                <a:spcPts val="1200"/>
              </a:spcBef>
              <a:spcAft>
                <a:spcPts val="0"/>
              </a:spcAft>
              <a:buSzPct val="100000"/>
              <a:buChar char="●"/>
            </a:pPr>
            <a:r>
              <a:rPr lang="en" sz="1417" b="1"/>
              <a:t>Maximum current: &lt;1.5 mA</a:t>
            </a:r>
            <a:endParaRPr sz="1417" b="1"/>
          </a:p>
          <a:p>
            <a:pPr marL="457200" lvl="0" indent="-305117" algn="l" rtl="0">
              <a:lnSpc>
                <a:spcPct val="100000"/>
              </a:lnSpc>
              <a:spcBef>
                <a:spcPts val="1200"/>
              </a:spcBef>
              <a:spcAft>
                <a:spcPts val="0"/>
              </a:spcAft>
              <a:buSzPct val="100000"/>
              <a:buChar char="●"/>
            </a:pPr>
            <a:r>
              <a:rPr lang="en" sz="1417" b="1"/>
              <a:t>Operation supply Voltage range: 2.7 ~ 5.5V</a:t>
            </a:r>
            <a:endParaRPr sz="1417" b="1"/>
          </a:p>
          <a:p>
            <a:pPr marL="457200" lvl="0" indent="-305117" algn="l" rtl="0">
              <a:lnSpc>
                <a:spcPct val="100000"/>
              </a:lnSpc>
              <a:spcBef>
                <a:spcPts val="1200"/>
              </a:spcBef>
              <a:spcAft>
                <a:spcPts val="0"/>
              </a:spcAft>
              <a:buSzPct val="100000"/>
              <a:buChar char="●"/>
            </a:pPr>
            <a:r>
              <a:rPr lang="en" sz="1417" b="1"/>
              <a:t>Operation temperature Range: -40~+85</a:t>
            </a:r>
            <a:endParaRPr sz="1417" b="1"/>
          </a:p>
          <a:p>
            <a:pPr marL="457200" lvl="0" indent="-305117" algn="l" rtl="0">
              <a:lnSpc>
                <a:spcPct val="100000"/>
              </a:lnSpc>
              <a:spcBef>
                <a:spcPts val="1200"/>
              </a:spcBef>
              <a:spcAft>
                <a:spcPts val="0"/>
              </a:spcAft>
              <a:buSzPct val="100000"/>
              <a:buChar char="●"/>
            </a:pPr>
            <a:r>
              <a:rPr lang="en" sz="1417" b="1"/>
              <a:t>Weight: 5g</a:t>
            </a:r>
            <a:endParaRPr sz="1417" b="1"/>
          </a:p>
          <a:p>
            <a:pPr marL="0" lvl="0" indent="0" algn="l" rtl="0">
              <a:spcBef>
                <a:spcPts val="1200"/>
              </a:spcBef>
              <a:spcAft>
                <a:spcPts val="0"/>
              </a:spcAft>
              <a:buNone/>
            </a:pPr>
            <a:endParaRPr/>
          </a:p>
          <a:p>
            <a:pPr marL="0" lvl="0" indent="0" algn="l" rtl="0">
              <a:spcBef>
                <a:spcPts val="1200"/>
              </a:spcBef>
              <a:spcAft>
                <a:spcPts val="0"/>
              </a:spcAft>
              <a:buNone/>
            </a:pPr>
            <a:r>
              <a:rPr lang="en" sz="1217">
                <a:solidFill>
                  <a:srgbClr val="000000"/>
                </a:solidFill>
                <a:latin typeface="Arial"/>
                <a:ea typeface="Arial"/>
                <a:cs typeface="Arial"/>
                <a:sym typeface="Arial"/>
              </a:rPr>
              <a:t>Link to refer Speciation Data Sheet:</a:t>
            </a:r>
            <a:endParaRPr sz="1217">
              <a:solidFill>
                <a:srgbClr val="000000"/>
              </a:solidFill>
              <a:latin typeface="Arial"/>
              <a:ea typeface="Arial"/>
              <a:cs typeface="Arial"/>
              <a:sym typeface="Arial"/>
            </a:endParaRPr>
          </a:p>
          <a:p>
            <a:pPr marL="0" lvl="0" indent="0" algn="l" rtl="0">
              <a:spcBef>
                <a:spcPts val="1200"/>
              </a:spcBef>
              <a:spcAft>
                <a:spcPts val="0"/>
              </a:spcAft>
              <a:buNone/>
            </a:pPr>
            <a:r>
              <a:rPr lang="en" sz="1217" u="sng">
                <a:solidFill>
                  <a:schemeClr val="hlink"/>
                </a:solidFill>
                <a:latin typeface="Arial"/>
                <a:ea typeface="Arial"/>
                <a:cs typeface="Arial"/>
                <a:sym typeface="Arial"/>
                <a:hlinkClick r:id="rId3"/>
              </a:rPr>
              <a:t>https://cdn.sparkfun.com/datasheets/Sensors/ForceFlex/hx711_english.pdf</a:t>
            </a:r>
            <a:endParaRPr sz="1417"/>
          </a:p>
          <a:p>
            <a:pPr marL="0" lvl="0" indent="0" algn="l" rtl="0">
              <a:spcBef>
                <a:spcPts val="1200"/>
              </a:spcBef>
              <a:spcAft>
                <a:spcPts val="1200"/>
              </a:spcAft>
              <a:buNone/>
            </a:pPr>
            <a:endParaRPr/>
          </a:p>
        </p:txBody>
      </p:sp>
      <p:pic>
        <p:nvPicPr>
          <p:cNvPr id="349" name="Google Shape;349;p51"/>
          <p:cNvPicPr preferRelativeResize="0"/>
          <p:nvPr/>
        </p:nvPicPr>
        <p:blipFill>
          <a:blip r:embed="rId4">
            <a:alphaModFix/>
          </a:blip>
          <a:stretch>
            <a:fillRect/>
          </a:stretch>
        </p:blipFill>
        <p:spPr>
          <a:xfrm>
            <a:off x="6486525" y="1439650"/>
            <a:ext cx="1914525" cy="1596725"/>
          </a:xfrm>
          <a:prstGeom prst="rect">
            <a:avLst/>
          </a:prstGeom>
          <a:noFill/>
          <a:ln>
            <a:noFill/>
          </a:ln>
        </p:spPr>
      </p:pic>
      <p:pic>
        <p:nvPicPr>
          <p:cNvPr id="350" name="Google Shape;350;p51"/>
          <p:cNvPicPr preferRelativeResize="0"/>
          <p:nvPr/>
        </p:nvPicPr>
        <p:blipFill>
          <a:blip r:embed="rId5">
            <a:alphaModFix/>
          </a:blip>
          <a:stretch>
            <a:fillRect/>
          </a:stretch>
        </p:blipFill>
        <p:spPr>
          <a:xfrm>
            <a:off x="4572000" y="1504932"/>
            <a:ext cx="1914525" cy="146615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2"/>
          <p:cNvSpPr txBox="1">
            <a:spLocks noGrp="1"/>
          </p:cNvSpPr>
          <p:nvPr>
            <p:ph type="title"/>
          </p:nvPr>
        </p:nvSpPr>
        <p:spPr>
          <a:xfrm>
            <a:off x="729450" y="611925"/>
            <a:ext cx="35109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Load Cell /YZC-131A</a:t>
            </a:r>
            <a:endParaRPr/>
          </a:p>
        </p:txBody>
      </p:sp>
      <p:sp>
        <p:nvSpPr>
          <p:cNvPr id="356" name="Google Shape;356;p52"/>
          <p:cNvSpPr txBox="1">
            <a:spLocks noGrp="1"/>
          </p:cNvSpPr>
          <p:nvPr>
            <p:ph type="body" idx="1"/>
          </p:nvPr>
        </p:nvSpPr>
        <p:spPr>
          <a:xfrm>
            <a:off x="729450" y="1308775"/>
            <a:ext cx="7688700" cy="303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Specifications :</a:t>
            </a:r>
            <a:endParaRPr/>
          </a:p>
          <a:p>
            <a:pPr marL="457200" lvl="0" indent="-311150" algn="l" rtl="0">
              <a:spcBef>
                <a:spcPts val="1200"/>
              </a:spcBef>
              <a:spcAft>
                <a:spcPts val="0"/>
              </a:spcAft>
              <a:buSzPts val="1300"/>
              <a:buChar char="●"/>
            </a:pPr>
            <a:r>
              <a:rPr lang="en" sz="1100" b="1">
                <a:solidFill>
                  <a:srgbClr val="000000"/>
                </a:solidFill>
              </a:rPr>
              <a:t>Insulation Resistance: 2000M</a:t>
            </a:r>
            <a:r>
              <a:rPr lang="en" sz="900" b="1">
                <a:solidFill>
                  <a:srgbClr val="000000"/>
                </a:solidFill>
                <a:highlight>
                  <a:srgbClr val="FFFFFF"/>
                </a:highlight>
              </a:rPr>
              <a:t>Ω</a:t>
            </a:r>
            <a:endParaRPr sz="900" b="1">
              <a:solidFill>
                <a:srgbClr val="000000"/>
              </a:solidFill>
              <a:highlight>
                <a:srgbClr val="FFFFFF"/>
              </a:highlight>
            </a:endParaRPr>
          </a:p>
          <a:p>
            <a:pPr marL="457200" lvl="0" indent="-311150" algn="l" rtl="0">
              <a:spcBef>
                <a:spcPts val="0"/>
              </a:spcBef>
              <a:spcAft>
                <a:spcPts val="0"/>
              </a:spcAft>
              <a:buSzPts val="1300"/>
              <a:buChar char="●"/>
            </a:pPr>
            <a:r>
              <a:rPr lang="en" sz="900" b="1">
                <a:solidFill>
                  <a:srgbClr val="000000"/>
                </a:solidFill>
                <a:highlight>
                  <a:srgbClr val="FFFFFF"/>
                </a:highlight>
              </a:rPr>
              <a:t>Excitation Voltage: 5V</a:t>
            </a:r>
            <a:endParaRPr sz="900" b="1">
              <a:solidFill>
                <a:srgbClr val="000000"/>
              </a:solidFill>
              <a:highlight>
                <a:srgbClr val="FFFFFF"/>
              </a:highlight>
            </a:endParaRPr>
          </a:p>
          <a:p>
            <a:pPr marL="457200" lvl="0" indent="-311150" algn="l" rtl="0">
              <a:spcBef>
                <a:spcPts val="0"/>
              </a:spcBef>
              <a:spcAft>
                <a:spcPts val="0"/>
              </a:spcAft>
              <a:buSzPts val="1300"/>
              <a:buChar char="●"/>
            </a:pPr>
            <a:r>
              <a:rPr lang="en" sz="1100" b="1">
                <a:solidFill>
                  <a:srgbClr val="000000"/>
                </a:solidFill>
              </a:rPr>
              <a:t>Recommended Operating Voltage: 5V</a:t>
            </a:r>
            <a:endParaRPr sz="1100" b="1">
              <a:solidFill>
                <a:srgbClr val="000000"/>
              </a:solidFill>
            </a:endParaRPr>
          </a:p>
          <a:p>
            <a:pPr marL="457200" lvl="0" indent="-311150" algn="l" rtl="0">
              <a:spcBef>
                <a:spcPts val="0"/>
              </a:spcBef>
              <a:spcAft>
                <a:spcPts val="0"/>
              </a:spcAft>
              <a:buSzPts val="1300"/>
              <a:buChar char="●"/>
            </a:pPr>
            <a:r>
              <a:rPr lang="en" sz="1100" b="1">
                <a:solidFill>
                  <a:srgbClr val="222222"/>
                </a:solidFill>
                <a:highlight>
                  <a:srgbClr val="FFFFFF"/>
                </a:highlight>
              </a:rPr>
              <a:t>Maximum Operating Voltage: 10V</a:t>
            </a:r>
            <a:endParaRPr sz="1100" b="1">
              <a:solidFill>
                <a:srgbClr val="222222"/>
              </a:solidFill>
              <a:highlight>
                <a:srgbClr val="FFFFFF"/>
              </a:highlight>
            </a:endParaRPr>
          </a:p>
          <a:p>
            <a:pPr marL="457200" lvl="0" indent="-311150" algn="l" rtl="0">
              <a:spcBef>
                <a:spcPts val="0"/>
              </a:spcBef>
              <a:spcAft>
                <a:spcPts val="0"/>
              </a:spcAft>
              <a:buSzPts val="1300"/>
              <a:buChar char="●"/>
            </a:pPr>
            <a:r>
              <a:rPr lang="en" sz="1100" b="1">
                <a:solidFill>
                  <a:srgbClr val="000000"/>
                </a:solidFill>
              </a:rPr>
              <a:t>Material: Aluminum</a:t>
            </a:r>
            <a:endParaRPr sz="1100" b="1">
              <a:solidFill>
                <a:srgbClr val="000000"/>
              </a:solidFill>
            </a:endParaRPr>
          </a:p>
          <a:p>
            <a:pPr marL="457200" lvl="0" indent="-311150" algn="l" rtl="0">
              <a:spcBef>
                <a:spcPts val="0"/>
              </a:spcBef>
              <a:spcAft>
                <a:spcPts val="0"/>
              </a:spcAft>
              <a:buSzPts val="1300"/>
              <a:buChar char="●"/>
            </a:pPr>
            <a:r>
              <a:rPr lang="en" sz="1100" b="1">
                <a:solidFill>
                  <a:srgbClr val="000000"/>
                </a:solidFill>
              </a:rPr>
              <a:t>Rated Load: 1Kg, 2Kg, 3Kg, 5Kg</a:t>
            </a:r>
            <a:endParaRPr sz="1100" b="1">
              <a:solidFill>
                <a:srgbClr val="000000"/>
              </a:solidFill>
            </a:endParaRPr>
          </a:p>
          <a:p>
            <a:pPr marL="457200" lvl="0" indent="-311150" algn="l" rtl="0">
              <a:spcBef>
                <a:spcPts val="0"/>
              </a:spcBef>
              <a:spcAft>
                <a:spcPts val="0"/>
              </a:spcAft>
              <a:buSzPts val="1300"/>
              <a:buChar char="●"/>
            </a:pPr>
            <a:r>
              <a:rPr lang="en" sz="1100" b="1">
                <a:solidFill>
                  <a:srgbClr val="000000"/>
                </a:solidFill>
              </a:rPr>
              <a:t>Input Impedance: 1000 ohm</a:t>
            </a:r>
            <a:endParaRPr sz="1100" b="1">
              <a:solidFill>
                <a:srgbClr val="000000"/>
              </a:solidFill>
            </a:endParaRPr>
          </a:p>
          <a:p>
            <a:pPr marL="457200" lvl="0" indent="-311150" algn="l" rtl="0">
              <a:spcBef>
                <a:spcPts val="0"/>
              </a:spcBef>
              <a:spcAft>
                <a:spcPts val="0"/>
              </a:spcAft>
              <a:buSzPts val="1300"/>
              <a:buChar char="●"/>
            </a:pPr>
            <a:r>
              <a:rPr lang="en" sz="1100" b="1">
                <a:solidFill>
                  <a:srgbClr val="000000"/>
                </a:solidFill>
              </a:rPr>
              <a:t>Output Impedance: 1000 ohm</a:t>
            </a:r>
            <a:endParaRPr sz="1100" b="1">
              <a:solidFill>
                <a:srgbClr val="000000"/>
              </a:solidFill>
            </a:endParaRPr>
          </a:p>
          <a:p>
            <a:pPr marL="0" lvl="0" indent="0" algn="l" rtl="0">
              <a:spcBef>
                <a:spcPts val="1200"/>
              </a:spcBef>
              <a:spcAft>
                <a:spcPts val="0"/>
              </a:spcAft>
              <a:buNone/>
            </a:pPr>
            <a:r>
              <a:rPr lang="en" sz="1100">
                <a:solidFill>
                  <a:srgbClr val="000000"/>
                </a:solidFill>
                <a:latin typeface="Arial"/>
                <a:ea typeface="Arial"/>
                <a:cs typeface="Arial"/>
                <a:sym typeface="Arial"/>
              </a:rPr>
              <a:t>Link to refer Speciation Data Sheet:</a:t>
            </a:r>
            <a:endParaRPr sz="1100">
              <a:solidFill>
                <a:srgbClr val="000000"/>
              </a:solidFill>
              <a:latin typeface="Arial"/>
              <a:ea typeface="Arial"/>
              <a:cs typeface="Arial"/>
              <a:sym typeface="Arial"/>
            </a:endParaRPr>
          </a:p>
          <a:p>
            <a:pPr marL="0" lvl="0" indent="0" algn="l" rtl="0">
              <a:spcBef>
                <a:spcPts val="1200"/>
              </a:spcBef>
              <a:spcAft>
                <a:spcPts val="1200"/>
              </a:spcAft>
              <a:buNone/>
            </a:pPr>
            <a:r>
              <a:rPr lang="en" sz="1100" u="sng">
                <a:solidFill>
                  <a:schemeClr val="hlink"/>
                </a:solidFill>
                <a:latin typeface="Arial"/>
                <a:ea typeface="Arial"/>
                <a:cs typeface="Arial"/>
                <a:sym typeface="Arial"/>
                <a:hlinkClick r:id="rId3"/>
              </a:rPr>
              <a:t>https://www.electronicoscaldas.com/datasheet/YZC-131A.pdf</a:t>
            </a:r>
            <a:endParaRPr/>
          </a:p>
        </p:txBody>
      </p:sp>
      <p:pic>
        <p:nvPicPr>
          <p:cNvPr id="357" name="Google Shape;357;p52"/>
          <p:cNvPicPr preferRelativeResize="0"/>
          <p:nvPr/>
        </p:nvPicPr>
        <p:blipFill>
          <a:blip r:embed="rId4">
            <a:alphaModFix/>
          </a:blip>
          <a:stretch>
            <a:fillRect/>
          </a:stretch>
        </p:blipFill>
        <p:spPr>
          <a:xfrm>
            <a:off x="5165750" y="1234265"/>
            <a:ext cx="3252400" cy="267498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3"/>
          <p:cNvSpPr txBox="1">
            <a:spLocks noGrp="1"/>
          </p:cNvSpPr>
          <p:nvPr>
            <p:ph type="title"/>
          </p:nvPr>
        </p:nvSpPr>
        <p:spPr>
          <a:xfrm>
            <a:off x="622950" y="5857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Circuit Diagram</a:t>
            </a:r>
            <a:endParaRPr/>
          </a:p>
        </p:txBody>
      </p:sp>
      <p:sp>
        <p:nvSpPr>
          <p:cNvPr id="363" name="Google Shape;363;p53"/>
          <p:cNvSpPr txBox="1">
            <a:spLocks noGrp="1"/>
          </p:cNvSpPr>
          <p:nvPr>
            <p:ph type="body" idx="1"/>
          </p:nvPr>
        </p:nvSpPr>
        <p:spPr>
          <a:xfrm>
            <a:off x="729450" y="1269525"/>
            <a:ext cx="7688700" cy="3494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64" name="Google Shape;364;p53"/>
          <p:cNvPicPr preferRelativeResize="0"/>
          <p:nvPr/>
        </p:nvPicPr>
        <p:blipFill>
          <a:blip r:embed="rId3">
            <a:alphaModFix/>
          </a:blip>
          <a:stretch>
            <a:fillRect/>
          </a:stretch>
        </p:blipFill>
        <p:spPr>
          <a:xfrm>
            <a:off x="729450" y="1187862"/>
            <a:ext cx="6428801" cy="35760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54"/>
          <p:cNvSpPr txBox="1">
            <a:spLocks noGrp="1"/>
          </p:cNvSpPr>
          <p:nvPr>
            <p:ph type="body" idx="1"/>
          </p:nvPr>
        </p:nvSpPr>
        <p:spPr>
          <a:xfrm>
            <a:off x="727650" y="1441200"/>
            <a:ext cx="7688700" cy="28515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b="1"/>
              <a:t> Learning about SD card module </a:t>
            </a:r>
            <a:endParaRPr b="1"/>
          </a:p>
          <a:p>
            <a:pPr marL="457200" lvl="0" indent="-311150" algn="l" rtl="0">
              <a:spcBef>
                <a:spcPts val="0"/>
              </a:spcBef>
              <a:spcAft>
                <a:spcPts val="0"/>
              </a:spcAft>
              <a:buSzPts val="1300"/>
              <a:buChar char="●"/>
            </a:pPr>
            <a:r>
              <a:rPr lang="en" b="1"/>
              <a:t> Learning to simulate using Proteus </a:t>
            </a:r>
            <a:endParaRPr b="1"/>
          </a:p>
          <a:p>
            <a:pPr marL="457200" lvl="0" indent="-311150" algn="l" rtl="0">
              <a:spcBef>
                <a:spcPts val="0"/>
              </a:spcBef>
              <a:spcAft>
                <a:spcPts val="0"/>
              </a:spcAft>
              <a:buSzPts val="1300"/>
              <a:buChar char="●"/>
            </a:pPr>
            <a:r>
              <a:rPr lang="en" b="1"/>
              <a:t> Learning to do 3D animation </a:t>
            </a:r>
            <a:endParaRPr b="1"/>
          </a:p>
          <a:p>
            <a:pPr marL="0" lvl="0" indent="0" algn="l" rtl="0">
              <a:spcBef>
                <a:spcPts val="1200"/>
              </a:spcBef>
              <a:spcAft>
                <a:spcPts val="1200"/>
              </a:spcAft>
              <a:buNone/>
            </a:pPr>
            <a:r>
              <a:rPr lang="en" b="1"/>
              <a:t>Our hardware project will be to manufacture a shrimp feeding mechanism. I recognized what needed to be done by engaging with my project teammates, attending hardware project meetings, and conducting research. First, we draft the proposal by stating our problem and the recommended remedy. I learnt about the technology that we aim to employ to build the system throughout those days. I gathered theoretical knowledge on SD card module</a:t>
            </a:r>
            <a:endParaRPr b="1"/>
          </a:p>
        </p:txBody>
      </p:sp>
      <p:sp>
        <p:nvSpPr>
          <p:cNvPr id="370" name="Google Shape;370;p54"/>
          <p:cNvSpPr txBox="1"/>
          <p:nvPr/>
        </p:nvSpPr>
        <p:spPr>
          <a:xfrm>
            <a:off x="727650" y="615125"/>
            <a:ext cx="51042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i="1">
                <a:solidFill>
                  <a:schemeClr val="accent1"/>
                </a:solidFill>
                <a:latin typeface="Raleway ExtraBold"/>
                <a:ea typeface="Raleway ExtraBold"/>
                <a:cs typeface="Raleway ExtraBold"/>
                <a:sym typeface="Raleway ExtraBold"/>
              </a:rPr>
              <a:t>Member 05: Perera J.K.A.T- 204155M</a:t>
            </a:r>
            <a:endParaRPr sz="1900" i="1">
              <a:latin typeface="Raleway ExtraBold"/>
              <a:ea typeface="Raleway ExtraBold"/>
              <a:cs typeface="Raleway ExtraBold"/>
              <a:sym typeface="Raleway ExtraBo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55"/>
          <p:cNvSpPr txBox="1">
            <a:spLocks noGrp="1"/>
          </p:cNvSpPr>
          <p:nvPr>
            <p:ph type="title"/>
          </p:nvPr>
        </p:nvSpPr>
        <p:spPr>
          <a:xfrm>
            <a:off x="547250" y="1739100"/>
            <a:ext cx="7688700" cy="273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5340">
                <a:latin typeface="Pacifico"/>
                <a:ea typeface="Pacifico"/>
                <a:cs typeface="Pacifico"/>
                <a:sym typeface="Pacifico"/>
              </a:rPr>
              <a:t>Thank You</a:t>
            </a:r>
            <a:endParaRPr sz="5340">
              <a:latin typeface="Pacifico"/>
              <a:ea typeface="Pacifico"/>
              <a:cs typeface="Pacifico"/>
              <a:sym typeface="Pacifico"/>
            </a:endParaRPr>
          </a:p>
          <a:p>
            <a:pPr marL="0" lvl="0" indent="0" algn="ctr" rtl="0">
              <a:spcBef>
                <a:spcPts val="0"/>
              </a:spcBef>
              <a:spcAft>
                <a:spcPts val="0"/>
              </a:spcAft>
              <a:buSzPts val="990"/>
              <a:buNone/>
            </a:pPr>
            <a:r>
              <a:rPr lang="en" sz="5340">
                <a:latin typeface="Pacifico"/>
                <a:ea typeface="Pacifico"/>
                <a:cs typeface="Pacifico"/>
                <a:sym typeface="Pacifico"/>
              </a:rPr>
              <a:t>Questions</a:t>
            </a:r>
            <a:endParaRPr sz="5340">
              <a:latin typeface="Pacifico"/>
              <a:ea typeface="Pacifico"/>
              <a:cs typeface="Pacifico"/>
              <a:sym typeface="Pacific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title"/>
          </p:nvPr>
        </p:nvSpPr>
        <p:spPr>
          <a:xfrm>
            <a:off x="677025" y="602050"/>
            <a:ext cx="25296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Times New Roman"/>
                <a:ea typeface="Times New Roman"/>
                <a:cs typeface="Times New Roman"/>
                <a:sym typeface="Times New Roman"/>
              </a:rPr>
              <a:t>Proposed Solution</a:t>
            </a:r>
            <a:endParaRPr>
              <a:latin typeface="Times New Roman"/>
              <a:ea typeface="Times New Roman"/>
              <a:cs typeface="Times New Roman"/>
              <a:sym typeface="Times New Roman"/>
            </a:endParaRPr>
          </a:p>
        </p:txBody>
      </p:sp>
      <p:pic>
        <p:nvPicPr>
          <p:cNvPr id="63" name="Picture 62">
            <a:extLst>
              <a:ext uri="{FF2B5EF4-FFF2-40B4-BE49-F238E27FC236}">
                <a16:creationId xmlns:a16="http://schemas.microsoft.com/office/drawing/2014/main" id="{E74AB7F3-B51F-4430-93AA-719B58811797}"/>
              </a:ext>
            </a:extLst>
          </p:cNvPr>
          <p:cNvPicPr>
            <a:picLocks noChangeAspect="1"/>
          </p:cNvPicPr>
          <p:nvPr/>
        </p:nvPicPr>
        <p:blipFill rotWithShape="1">
          <a:blip r:embed="rId3"/>
          <a:srcRect l="27012" t="26963" r="35747" b="8638"/>
          <a:stretch/>
        </p:blipFill>
        <p:spPr>
          <a:xfrm>
            <a:off x="4330261" y="775056"/>
            <a:ext cx="4435367" cy="431215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8"/>
          <p:cNvSpPr txBox="1">
            <a:spLocks noGrp="1"/>
          </p:cNvSpPr>
          <p:nvPr>
            <p:ph type="title"/>
          </p:nvPr>
        </p:nvSpPr>
        <p:spPr>
          <a:xfrm>
            <a:off x="729450" y="625000"/>
            <a:ext cx="19143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Full Circuit</a:t>
            </a:r>
            <a:endParaRPr/>
          </a:p>
        </p:txBody>
      </p:sp>
      <p:pic>
        <p:nvPicPr>
          <p:cNvPr id="3" name="Picture 2">
            <a:extLst>
              <a:ext uri="{FF2B5EF4-FFF2-40B4-BE49-F238E27FC236}">
                <a16:creationId xmlns:a16="http://schemas.microsoft.com/office/drawing/2014/main" id="{0362C129-29FB-45C4-BE13-8D397EB883DB}"/>
              </a:ext>
            </a:extLst>
          </p:cNvPr>
          <p:cNvPicPr>
            <a:picLocks noChangeAspect="1"/>
          </p:cNvPicPr>
          <p:nvPr/>
        </p:nvPicPr>
        <p:blipFill rotWithShape="1">
          <a:blip r:embed="rId3"/>
          <a:srcRect l="34713" t="13673" r="11034" b="9252"/>
          <a:stretch/>
        </p:blipFill>
        <p:spPr>
          <a:xfrm>
            <a:off x="2643750" y="625000"/>
            <a:ext cx="5770800" cy="43860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649500" y="5457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Full Circuit Cont.</a:t>
            </a:r>
            <a:endParaRPr dirty="0"/>
          </a:p>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9E90AD83-2631-46C4-B7BC-60CE1A13BFAF}"/>
              </a:ext>
            </a:extLst>
          </p:cNvPr>
          <p:cNvPicPr>
            <a:picLocks noChangeAspect="1"/>
          </p:cNvPicPr>
          <p:nvPr/>
        </p:nvPicPr>
        <p:blipFill rotWithShape="1">
          <a:blip r:embed="rId3"/>
          <a:srcRect l="15916" t="13470" b="8230"/>
          <a:stretch/>
        </p:blipFill>
        <p:spPr>
          <a:xfrm>
            <a:off x="1650123" y="1080975"/>
            <a:ext cx="7336221" cy="38409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0"/>
          <p:cNvSpPr txBox="1">
            <a:spLocks noGrp="1"/>
          </p:cNvSpPr>
          <p:nvPr>
            <p:ph type="title"/>
          </p:nvPr>
        </p:nvSpPr>
        <p:spPr>
          <a:xfrm>
            <a:off x="649500" y="5457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Full Circuit</a:t>
            </a:r>
            <a:endParaRPr/>
          </a:p>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2C73B3F4-1065-473B-B4DE-681FB15B17CA}"/>
              </a:ext>
            </a:extLst>
          </p:cNvPr>
          <p:cNvPicPr>
            <a:picLocks noChangeAspect="1"/>
          </p:cNvPicPr>
          <p:nvPr/>
        </p:nvPicPr>
        <p:blipFill rotWithShape="1">
          <a:blip r:embed="rId3"/>
          <a:srcRect l="14483" t="19398" r="27011" b="15181"/>
          <a:stretch/>
        </p:blipFill>
        <p:spPr>
          <a:xfrm>
            <a:off x="1839308" y="1080975"/>
            <a:ext cx="6274678" cy="394478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1"/>
          <p:cNvSpPr txBox="1">
            <a:spLocks noGrp="1"/>
          </p:cNvSpPr>
          <p:nvPr>
            <p:ph type="title"/>
          </p:nvPr>
        </p:nvSpPr>
        <p:spPr>
          <a:xfrm>
            <a:off x="649500" y="5457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Full Circuit</a:t>
            </a:r>
            <a:endParaRPr/>
          </a:p>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1C1F2826-8531-4408-AAF0-EA065447BB22}"/>
              </a:ext>
            </a:extLst>
          </p:cNvPr>
          <p:cNvPicPr>
            <a:picLocks noChangeAspect="1"/>
          </p:cNvPicPr>
          <p:nvPr/>
        </p:nvPicPr>
        <p:blipFill rotWithShape="1">
          <a:blip r:embed="rId3"/>
          <a:srcRect l="19770" t="17967" r="805" b="9048"/>
          <a:stretch/>
        </p:blipFill>
        <p:spPr>
          <a:xfrm>
            <a:off x="1692165" y="1080975"/>
            <a:ext cx="7262650" cy="3752194"/>
          </a:xfrm>
          <a:prstGeom prst="rect">
            <a:avLst/>
          </a:prstGeom>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142</TotalTime>
  <Words>2504</Words>
  <Application>Microsoft Office PowerPoint</Application>
  <PresentationFormat>On-screen Show (16:9)</PresentationFormat>
  <Paragraphs>340</Paragraphs>
  <Slides>44</Slides>
  <Notes>43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Lato</vt:lpstr>
      <vt:lpstr>Times New Roman</vt:lpstr>
      <vt:lpstr>Pacifico</vt:lpstr>
      <vt:lpstr>Arial</vt:lpstr>
      <vt:lpstr>Raleway ExtraBold</vt:lpstr>
      <vt:lpstr>Raleway Black</vt:lpstr>
      <vt:lpstr>Lato Black</vt:lpstr>
      <vt:lpstr>Courier New</vt:lpstr>
      <vt:lpstr>Raleway</vt:lpstr>
      <vt:lpstr>Streamline</vt:lpstr>
      <vt:lpstr>Smart Shrimp Farming </vt:lpstr>
      <vt:lpstr>Group Members</vt:lpstr>
      <vt:lpstr>Problem in brief</vt:lpstr>
      <vt:lpstr>Aim &amp; Objectives</vt:lpstr>
      <vt:lpstr>Proposed Solution</vt:lpstr>
      <vt:lpstr>Full Circuit</vt:lpstr>
      <vt:lpstr>Full Circuit Cont. </vt:lpstr>
      <vt:lpstr>Full Circuit </vt:lpstr>
      <vt:lpstr>Full Circuit </vt:lpstr>
      <vt:lpstr>3D Diagram</vt:lpstr>
      <vt:lpstr>3D Diagram Cont.</vt:lpstr>
      <vt:lpstr>Resources Required</vt:lpstr>
      <vt:lpstr>Estimated Cost</vt:lpstr>
      <vt:lpstr>Individual  Contribution </vt:lpstr>
      <vt:lpstr>PowerPoint Presentation</vt:lpstr>
      <vt:lpstr>Servo Motor</vt:lpstr>
      <vt:lpstr>Code</vt:lpstr>
      <vt:lpstr>PowerPoint Presentation</vt:lpstr>
      <vt:lpstr>Circuit Diagram</vt:lpstr>
      <vt:lpstr>PowerPoint Presentation</vt:lpstr>
      <vt:lpstr>pH sensor</vt:lpstr>
      <vt:lpstr>pH Cont.</vt:lpstr>
      <vt:lpstr>Relay circuit</vt:lpstr>
      <vt:lpstr>#include&lt;reg52.h&gt; sbit relay_pin = P2^0; gives a variable name to port 2 void Delay_ms(int); predefines the delay function void main() { do // loop to contineously switch the relay  {relay_pin = 0;  Delay_ms(1000); relay_pin = 1;  Delay_ms(1000);    </vt:lpstr>
      <vt:lpstr>Circuit diagram</vt:lpstr>
      <vt:lpstr>PowerPoint Presentation</vt:lpstr>
      <vt:lpstr>Responsibilities</vt:lpstr>
      <vt:lpstr>RTC (Real Time Clock Module)</vt:lpstr>
      <vt:lpstr>Circuit Diagram</vt:lpstr>
      <vt:lpstr>Code</vt:lpstr>
      <vt:lpstr>WIFI Module</vt:lpstr>
      <vt:lpstr>Circuit Diagram</vt:lpstr>
      <vt:lpstr>Code</vt:lpstr>
      <vt:lpstr>PowerPoint Presentation</vt:lpstr>
      <vt:lpstr>Responsibilities</vt:lpstr>
      <vt:lpstr>Gear Motor</vt:lpstr>
      <vt:lpstr>L293D Motor Driver</vt:lpstr>
      <vt:lpstr>Circuit Diagram </vt:lpstr>
      <vt:lpstr>Code</vt:lpstr>
      <vt:lpstr>Weight Sensor / HX711 Module</vt:lpstr>
      <vt:lpstr>Load Cell /YZC-131A</vt:lpstr>
      <vt:lpstr>Circuit Diagram</vt:lpstr>
      <vt:lpstr>PowerPoint Presentation</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Shrimp Farming</dc:title>
  <dc:creator>Lucifer</dc:creator>
  <cp:lastModifiedBy>Shenal Akalanka</cp:lastModifiedBy>
  <cp:revision>2</cp:revision>
  <dcterms:modified xsi:type="dcterms:W3CDTF">2022-01-23T17:20:28Z</dcterms:modified>
</cp:coreProperties>
</file>